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2" r:id="rId21"/>
    <p:sldId id="287" r:id="rId22"/>
    <p:sldId id="286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4660"/>
  </p:normalViewPr>
  <p:slideViewPr>
    <p:cSldViewPr snapToGrid="0">
      <p:cViewPr varScale="1">
        <p:scale>
          <a:sx n="64" d="100"/>
          <a:sy n="64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E7C4DB-477B-08FB-DBA4-2AAE819E0E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BBFF34-8991-AEB3-889C-B05BAF6591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3FB67-8E61-471D-A9AB-33360E42216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E2005-5762-55A8-2DC6-DE2A2AE0C0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39EE1-A466-6796-F847-D0DAE9529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76558-3244-49BA-8DCF-C162B3F818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420005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81169-5F96-4FFE-916E-5DE18720D94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3E5B-128A-4B13-A37F-7099F3D724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55728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6E83-71E6-F4FB-14B6-34A55C34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E5F1A-14B9-40D9-C8BC-698CCF1C3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C3AF8-92DB-DEB1-3456-6089A144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D6092-C5D5-44B6-9E77-2FAAC4F83CA0}" type="datetime1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53178-AFF0-BFA6-021A-20854067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C5445-5DBE-798D-FC31-C0EFF8BE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02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9B5D-A3A1-FB9D-68EC-C1306DEF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0A930-818C-A9CD-48EE-2CA97C13A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1271B-1FC1-AFC8-685F-2743EF293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30A1-D866-4FF4-BFA1-63A05A9B2A37}" type="datetime1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89FE4-FD07-4FD1-ECCA-EE0E8009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F69F8-9813-62AF-2273-8D737A52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18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2FB80E-F580-9CCB-643C-E20838B61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97C3C-CC0A-CC4D-8A88-952ABE1C6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0BC09-F030-AE70-03D8-A48E06398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0E95-1DFD-4ADC-B354-CC04DD941727}" type="datetime1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6BD32-C30C-3E93-BA95-55802C14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29114-41A5-6380-16BA-F1801119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06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3EC6-EEE3-FBAB-D204-B29E0F48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78C63-EE78-2E96-5E0F-AC87FA4F2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AB1F-6FAA-1243-1A78-FF97923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E542-07CC-47DC-8C28-02852CBA67F4}" type="datetime1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9FF93-9595-D744-4836-E543E671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506AA-0DC1-732E-FA1A-E2347254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8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603D-B584-71DA-1E35-E0D547E8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38C1F-4404-E181-B5D2-6D70C067B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7F6D-AFB2-877F-E127-24CABA913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09C51-18F7-4792-B588-E7F36EEF3A89}" type="datetime1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B419-8AC3-8391-F3E0-3D237BAD7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E2363-D563-8708-4E02-8C645095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54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0C1E-545C-21E2-E506-A27158E9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D7DA-3A1B-4780-7DDB-D3EAD731C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73988-70FC-CE58-B99C-8C5AC272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ABC8A-2C7D-A139-74B8-F183FA2B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1804-9634-4AAE-A6F2-FC36E45DEB41}" type="datetime1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CBF12-DC6D-245F-6412-AE465B9F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BA478-88CF-7315-401A-A692ACC6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22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64B7-8992-8D90-7332-F863AC72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AC301-E950-0287-43C4-21D103CCF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C9383-AE06-9A46-EBC7-4F872358C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DBD50-7C0B-28CE-2ED0-A02C3CC36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0687-2031-0796-8D57-3C323841B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16D7F-7E5E-5419-7DDC-7FCFD4B5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B861-0993-401D-B8CC-BEF7A2EE2D8B}" type="datetime1">
              <a:rPr lang="en-IN" smtClean="0"/>
              <a:t>02-12-2022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49E3F2-6066-C3D7-8288-850F5929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18F5E-7BEB-D250-57F6-57DE6E12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8766-6F4E-763C-B904-FFA9DBEF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A77DF-8D29-F73D-3E72-FD31F3BE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1AC1-201E-4AC5-8D42-662C40BDAA73}" type="datetime1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22E6-8CBA-C86F-D68B-B4849570F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F63F8-A3E8-630F-F4DE-7A73EB53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68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43CE1-62FD-406D-862F-018BF330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481F2-28AC-497A-9C4D-B1C19BBF40CB}" type="datetime1">
              <a:rPr lang="en-IN" smtClean="0"/>
              <a:t>02-12-2022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71E2-BC5B-E0C6-6872-F08F5971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F3C4A-1071-0642-9DE4-701A8162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009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C324-89AA-EB3D-718A-D979221B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6058F-BBAA-9500-ADB6-1D17C40C9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8EDA2-53A1-1BE7-261C-D42598BD2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5EBFB-6557-6018-ABF1-D55B6E7B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B9E8-AFBF-4386-A62D-05FA24F28F42}" type="datetime1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D126E-0172-4EC9-24A6-D4A7E146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E04CB-C1B5-A29C-1771-870A6A6C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77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0347-675B-BC85-869A-0655CC33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8484D-B3AD-E8F6-34D6-2B91CFBF2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6D355-85B8-DFB3-BA4F-08A473581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5C25A-4505-4129-C7E5-0499A47CA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C1FE-9AC5-4B74-A00C-21AC888A7199}" type="datetime1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80F46-2D93-5461-634A-C1BE04F6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863D2-D0D9-EDE0-3567-FD1D9A5C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46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DC1E59-9104-9416-EF75-FEF96582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875BA-7797-201A-6DF8-60640A9B8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D648E-F343-6B12-2E57-601434413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0A07E-DCC6-439A-92DF-E6A0E38565D9}" type="datetime1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9021A-86D3-3767-EEE1-FBB129C4F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9F2C4-A35F-7626-BFC7-0AE7DE455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B62F4-3387-41E8-87EC-41FD661EA8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4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gif"/><Relationship Id="rId5" Type="http://schemas.openxmlformats.org/officeDocument/2006/relationships/hyperlink" Target="https://drive.google.com/drive/folders/10m76EE0aEf3Jsehdh-ICXSRTkuFmllB8?usp=share_link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4.gif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gif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0F6542C4-6D58-A9B1-FDB4-2C523E7EA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755" y="1370621"/>
            <a:ext cx="10525593" cy="18030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200"/>
              <a:buFont typeface="Montserrat"/>
              <a:buNone/>
            </a:pPr>
            <a:r>
              <a:rPr lang="en-US" sz="7200" b="1" dirty="0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</a:p>
          <a:p>
            <a:r>
              <a:rPr lang="en-US" sz="4000" b="1" i="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  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NETFLIX MOVIES AND TV SHOWS CLUSTERING </a:t>
            </a: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D017C8C7-8FE9-53C1-A69D-3DA3A0D242A4}"/>
              </a:ext>
            </a:extLst>
          </p:cNvPr>
          <p:cNvSpPr txBox="1"/>
          <p:nvPr/>
        </p:nvSpPr>
        <p:spPr>
          <a:xfrm>
            <a:off x="2743200" y="3224930"/>
            <a:ext cx="5696262" cy="1208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spc="-60" dirty="0">
                <a:solidFill>
                  <a:srgbClr val="124F5B"/>
                </a:solidFill>
                <a:latin typeface="Verdana"/>
                <a:cs typeface="Verdana"/>
              </a:rPr>
              <a:t>By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spc="-60" dirty="0">
                <a:solidFill>
                  <a:srgbClr val="124F5B"/>
                </a:solidFill>
                <a:latin typeface="Verdana"/>
                <a:cs typeface="Verdana"/>
              </a:rPr>
              <a:t>MD MOINUDDIN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000" b="1" spc="-60" dirty="0">
                <a:solidFill>
                  <a:srgbClr val="124F5B"/>
                </a:solidFill>
                <a:latin typeface="Verdana"/>
                <a:cs typeface="Verdana"/>
              </a:rPr>
              <a:t> </a:t>
            </a:r>
            <a:r>
              <a:rPr lang="en-US" sz="2000" b="1" spc="-60" dirty="0">
                <a:solidFill>
                  <a:srgbClr val="0070C0"/>
                </a:solidFill>
                <a:latin typeface="Verdana"/>
                <a:cs typeface="Verdana"/>
              </a:rPr>
              <a:t>mmoinuddin780@gmail.com</a:t>
            </a:r>
            <a:endParaRPr lang="en-US" sz="2000" dirty="0">
              <a:solidFill>
                <a:srgbClr val="0070C0"/>
              </a:solidFill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4885-4311-A32E-3030-D1C35C2C1DC4}"/>
              </a:ext>
            </a:extLst>
          </p:cNvPr>
          <p:cNvSpPr txBox="1"/>
          <p:nvPr/>
        </p:nvSpPr>
        <p:spPr>
          <a:xfrm>
            <a:off x="1196715" y="4717937"/>
            <a:ext cx="979856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rgbClr val="C00000"/>
                </a:solidFill>
              </a:rPr>
              <a:t>Github</a:t>
            </a:r>
            <a:r>
              <a:rPr lang="en-IN" sz="2000" dirty="0">
                <a:solidFill>
                  <a:srgbClr val="C00000"/>
                </a:solidFill>
              </a:rPr>
              <a:t> :  </a:t>
            </a:r>
          </a:p>
          <a:p>
            <a:r>
              <a:rPr lang="en-IN" sz="2000" dirty="0">
                <a:solidFill>
                  <a:srgbClr val="C00000"/>
                </a:solidFill>
              </a:rPr>
              <a:t>Data set link which I used : </a:t>
            </a:r>
            <a:r>
              <a:rPr lang="en-IN" dirty="0"/>
              <a:t>(</a:t>
            </a:r>
            <a:r>
              <a:rPr lang="en-IN" u="sng" dirty="0">
                <a:solidFill>
                  <a:srgbClr val="00B0F0"/>
                </a:solidFill>
                <a:hlinkClick r:id="rId5"/>
              </a:rPr>
              <a:t>https://drive.google.com/drive/folders/10m76EE0aEf3Jsehdh-ICXSRTkuFmllB8?usp=share_link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My Portfolio : (</a:t>
            </a:r>
            <a:r>
              <a:rPr lang="en-IN" u="sng" dirty="0">
                <a:solidFill>
                  <a:srgbClr val="0070C0"/>
                </a:solidFill>
              </a:rPr>
              <a:t>http://armanjames.pythonanywhere.com/</a:t>
            </a:r>
            <a:r>
              <a:rPr lang="en-IN" dirty="0"/>
              <a:t>)</a:t>
            </a:r>
          </a:p>
        </p:txBody>
      </p:sp>
      <p:pic>
        <p:nvPicPr>
          <p:cNvPr id="2050" name="Picture 2" descr="Netflix GIF - Netflix - Discover &amp; Share GIFs">
            <a:extLst>
              <a:ext uri="{FF2B5EF4-FFF2-40B4-BE49-F238E27FC236}">
                <a16:creationId xmlns:a16="http://schemas.microsoft.com/office/drawing/2014/main" id="{1471167B-A891-0EAC-0357-F51491E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42" y="197031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5" name="Picture 4" descr="Netflix GIF - Netflix - Discover &amp; Share GIFs">
            <a:extLst>
              <a:ext uri="{FF2B5EF4-FFF2-40B4-BE49-F238E27FC236}">
                <a16:creationId xmlns:a16="http://schemas.microsoft.com/office/drawing/2014/main" id="{8DFADEDE-7ACA-33B3-58E3-4B6F154DC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4" y="97215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7B4185-E77C-504B-E905-0D066E6099D4}"/>
              </a:ext>
            </a:extLst>
          </p:cNvPr>
          <p:cNvSpPr txBox="1"/>
          <p:nvPr/>
        </p:nvSpPr>
        <p:spPr>
          <a:xfrm>
            <a:off x="3123692" y="268843"/>
            <a:ext cx="4529817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F50A4-429C-22DE-6722-3FFE589C13FC}"/>
              </a:ext>
            </a:extLst>
          </p:cNvPr>
          <p:cNvSpPr txBox="1"/>
          <p:nvPr/>
        </p:nvSpPr>
        <p:spPr>
          <a:xfrm>
            <a:off x="706121" y="1239835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572F8D-BA61-DC21-F207-6201162AA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87" y="1600244"/>
            <a:ext cx="11542426" cy="4347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1D5962-ECC4-AF24-C3C7-76E16A083F2A}"/>
              </a:ext>
            </a:extLst>
          </p:cNvPr>
          <p:cNvSpPr txBox="1"/>
          <p:nvPr/>
        </p:nvSpPr>
        <p:spPr>
          <a:xfrm>
            <a:off x="2203555" y="6051332"/>
            <a:ext cx="977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because of Covid 19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8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6" name="Picture 5" descr="Netflix GIF - Netflix - Discover &amp; Share GIFs">
            <a:extLst>
              <a:ext uri="{FF2B5EF4-FFF2-40B4-BE49-F238E27FC236}">
                <a16:creationId xmlns:a16="http://schemas.microsoft.com/office/drawing/2014/main" id="{EF85F2ED-0BA7-5A97-2FF7-453403224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2BC307-D5F6-3F2F-96BE-34CECBBE65AF}"/>
              </a:ext>
            </a:extLst>
          </p:cNvPr>
          <p:cNvSpPr txBox="1"/>
          <p:nvPr/>
        </p:nvSpPr>
        <p:spPr>
          <a:xfrm>
            <a:off x="3123692" y="268843"/>
            <a:ext cx="4529817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592A0-5073-0C9A-52CB-5B23D68A9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70" y="1685481"/>
            <a:ext cx="10390260" cy="49036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45C935-BA1B-24F2-79C5-0B41FDDDC3F8}"/>
              </a:ext>
            </a:extLst>
          </p:cNvPr>
          <p:cNvSpPr txBox="1"/>
          <p:nvPr/>
        </p:nvSpPr>
        <p:spPr>
          <a:xfrm>
            <a:off x="721111" y="1224845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month</a:t>
            </a:r>
          </a:p>
        </p:txBody>
      </p:sp>
    </p:spTree>
    <p:extLst>
      <p:ext uri="{BB962C8B-B14F-4D97-AF65-F5344CB8AC3E}">
        <p14:creationId xmlns:p14="http://schemas.microsoft.com/office/powerpoint/2010/main" val="96258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7" name="Picture 6" descr="Netflix GIF - Netflix - Discover &amp; Share GIFs">
            <a:extLst>
              <a:ext uri="{FF2B5EF4-FFF2-40B4-BE49-F238E27FC236}">
                <a16:creationId xmlns:a16="http://schemas.microsoft.com/office/drawing/2014/main" id="{A52C27CB-DC1E-FF3B-3B3F-62BF41A05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B12E91-C61C-510A-1FC4-C859CC69A032}"/>
              </a:ext>
            </a:extLst>
          </p:cNvPr>
          <p:cNvSpPr txBox="1"/>
          <p:nvPr/>
        </p:nvSpPr>
        <p:spPr>
          <a:xfrm>
            <a:off x="3123692" y="268843"/>
            <a:ext cx="4529817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90B99-F498-8EF1-62AD-72F0280C16B0}"/>
              </a:ext>
            </a:extLst>
          </p:cNvPr>
          <p:cNvSpPr txBox="1"/>
          <p:nvPr/>
        </p:nvSpPr>
        <p:spPr>
          <a:xfrm>
            <a:off x="802791" y="1175029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46D7E-4333-C3AA-F791-150841837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57" y="1610904"/>
            <a:ext cx="10687987" cy="49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2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8" name="Picture 7" descr="Netflix GIF - Netflix - Discover &amp; Share GIFs">
            <a:extLst>
              <a:ext uri="{FF2B5EF4-FFF2-40B4-BE49-F238E27FC236}">
                <a16:creationId xmlns:a16="http://schemas.microsoft.com/office/drawing/2014/main" id="{F666D100-FAB0-39CB-D5C1-04A4D8C96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AABCB-B204-13B9-8B10-1B854B418DE0}"/>
              </a:ext>
            </a:extLst>
          </p:cNvPr>
          <p:cNvSpPr txBox="1"/>
          <p:nvPr/>
        </p:nvSpPr>
        <p:spPr>
          <a:xfrm>
            <a:off x="3123692" y="268843"/>
            <a:ext cx="4529817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7F360-5B09-3811-CC0B-E9EA767DF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758" y="1816289"/>
            <a:ext cx="11452484" cy="497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0979F-E83D-C5C4-FB19-7193D8E1BFDA}"/>
              </a:ext>
            </a:extLst>
          </p:cNvPr>
          <p:cNvSpPr txBox="1"/>
          <p:nvPr/>
        </p:nvSpPr>
        <p:spPr>
          <a:xfrm>
            <a:off x="586083" y="1406297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Documentaries is the most popular genre followed by comedy</a:t>
            </a:r>
          </a:p>
        </p:txBody>
      </p:sp>
    </p:spTree>
    <p:extLst>
      <p:ext uri="{BB962C8B-B14F-4D97-AF65-F5344CB8AC3E}">
        <p14:creationId xmlns:p14="http://schemas.microsoft.com/office/powerpoint/2010/main" val="248406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7" name="Picture 6" descr="Netflix GIF - Netflix - Discover &amp; Share GIFs">
            <a:extLst>
              <a:ext uri="{FF2B5EF4-FFF2-40B4-BE49-F238E27FC236}">
                <a16:creationId xmlns:a16="http://schemas.microsoft.com/office/drawing/2014/main" id="{8D501D49-DA14-17AF-7AA5-170800D9B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0085E3-1820-8B84-C886-EA2F2B9C1CE7}"/>
              </a:ext>
            </a:extLst>
          </p:cNvPr>
          <p:cNvSpPr txBox="1"/>
          <p:nvPr/>
        </p:nvSpPr>
        <p:spPr>
          <a:xfrm>
            <a:off x="3123692" y="268843"/>
            <a:ext cx="4529817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3A897-3E94-A8B0-3CBF-980B0CFCE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73" y="1276350"/>
            <a:ext cx="11797258" cy="53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7" name="Picture 6" descr="Netflix GIF - Netflix - Discover &amp; Share GIFs">
            <a:extLst>
              <a:ext uri="{FF2B5EF4-FFF2-40B4-BE49-F238E27FC236}">
                <a16:creationId xmlns:a16="http://schemas.microsoft.com/office/drawing/2014/main" id="{175A94D9-1ECD-CF15-BEDF-52C915577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830C8B-3261-002F-8FA1-D76D81967151}"/>
              </a:ext>
            </a:extLst>
          </p:cNvPr>
          <p:cNvSpPr txBox="1"/>
          <p:nvPr/>
        </p:nvSpPr>
        <p:spPr>
          <a:xfrm>
            <a:off x="3123692" y="268843"/>
            <a:ext cx="4529817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Analysis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BA9CE4E-1418-009D-EA63-B48329524A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8806" y="1429145"/>
            <a:ext cx="3695578" cy="32060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D9964-CFD9-C255-0F4B-53D145ACE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82" y="1792305"/>
            <a:ext cx="10824635" cy="47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46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34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2" name="Picture 1" descr="Netflix GIF - Netflix - Discover &amp; Share GIFs">
            <a:extLst>
              <a:ext uri="{FF2B5EF4-FFF2-40B4-BE49-F238E27FC236}">
                <a16:creationId xmlns:a16="http://schemas.microsoft.com/office/drawing/2014/main" id="{F43E56CA-31EF-2DAC-A09C-65E65F960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216DC-81E9-6B6A-3C2C-ABD0CA08BE01}"/>
              </a:ext>
            </a:extLst>
          </p:cNvPr>
          <p:cNvSpPr txBox="1"/>
          <p:nvPr/>
        </p:nvSpPr>
        <p:spPr>
          <a:xfrm>
            <a:off x="3819307" y="453509"/>
            <a:ext cx="2972308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DA0000"/>
                </a:solidFill>
              </a:rPr>
              <a:t> 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2800" spc="-45" dirty="0">
                <a:latin typeface="Arial"/>
                <a:cs typeface="Arial"/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Cleaning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endParaRPr lang="en-IN" sz="2800" b="1" spc="-15" dirty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1E3E18E-C4A7-6CD6-7056-274B594B6746}"/>
              </a:ext>
            </a:extLst>
          </p:cNvPr>
          <p:cNvSpPr txBox="1"/>
          <p:nvPr/>
        </p:nvSpPr>
        <p:spPr>
          <a:xfrm>
            <a:off x="1243012" y="1782240"/>
            <a:ext cx="9774759" cy="364779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Label</a:t>
            </a:r>
            <a:r>
              <a:rPr sz="2000" b="1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Encoding</a:t>
            </a:r>
            <a:endParaRPr sz="2000" b="1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2000" b="1" spc="-10" dirty="0" err="1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Lemmatisation</a:t>
            </a: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</a:t>
            </a:r>
            <a:r>
              <a:rPr lang="en-IN"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Lemmatization,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unlike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Stemming,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reduces the inflected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words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properly</a:t>
            </a:r>
            <a:r>
              <a:rPr sz="1600" spc="-10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ensuring  that the</a:t>
            </a:r>
            <a:r>
              <a:rPr sz="1600" spc="-3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root</a:t>
            </a:r>
            <a:r>
              <a:rPr sz="1600" spc="-2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spc="-5" dirty="0" err="1">
                <a:solidFill>
                  <a:srgbClr val="0D3A45"/>
                </a:solidFill>
                <a:latin typeface="+mj-lt"/>
                <a:cs typeface="Arial"/>
              </a:rPr>
              <a:t>wor</a:t>
            </a:r>
            <a:r>
              <a:rPr lang="en-IN" sz="1600" spc="-5" dirty="0">
                <a:solidFill>
                  <a:srgbClr val="0D3A45"/>
                </a:solidFill>
                <a:latin typeface="+mj-lt"/>
                <a:cs typeface="Arial"/>
              </a:rPr>
              <a:t>d 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belongs to the language. In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Lemmatization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root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is called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Lemma.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...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For  example,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runs, running, ran are all forms of the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run, therefore run is the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lemma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of all these 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words.</a:t>
            </a:r>
            <a:endParaRPr sz="1600" dirty="0">
              <a:latin typeface="+mj-lt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Removing</a:t>
            </a:r>
            <a:r>
              <a:rPr sz="16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Stop</a:t>
            </a:r>
            <a:r>
              <a:rPr sz="16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words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b="1" spc="-15" dirty="0">
                <a:solidFill>
                  <a:srgbClr val="0D3A45"/>
                </a:solidFill>
                <a:latin typeface="Arial"/>
                <a:cs typeface="Arial"/>
              </a:rPr>
              <a:t>: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To remove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stop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words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from a sentence,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you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can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divide your text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into 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words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and then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remove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if it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exits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in the list of stop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words provided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by</a:t>
            </a:r>
            <a:r>
              <a:rPr sz="1600" spc="-17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NLTK.</a:t>
            </a:r>
            <a:endParaRPr sz="1600" dirty="0">
              <a:latin typeface="+mj-lt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Tf</a:t>
            </a:r>
            <a:r>
              <a:rPr sz="16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6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2000" b="1" spc="-10" dirty="0" err="1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idf</a:t>
            </a:r>
            <a:r>
              <a:rPr sz="16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Vectorization</a:t>
            </a:r>
            <a:r>
              <a:rPr lang="en-IN" sz="1600" b="1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Cambria" panose="02040503050406030204" pitchFamily="18" charset="0"/>
                <a:cs typeface="Arial"/>
              </a:rPr>
              <a:t> </a:t>
            </a:r>
            <a:r>
              <a:rPr lang="en-IN" b="1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: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TF-IDF stands for “Term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Frequency —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Inverse Document</a:t>
            </a:r>
            <a:r>
              <a:rPr sz="1600" spc="-10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Frequency”.</a:t>
            </a:r>
            <a:endParaRPr sz="1600" dirty="0">
              <a:latin typeface="+mj-lt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This is a technique to quantify a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in documents,</a:t>
            </a:r>
            <a:r>
              <a:rPr sz="1600" spc="-29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spc="-10" dirty="0">
                <a:solidFill>
                  <a:srgbClr val="0D3A45"/>
                </a:solidFill>
                <a:latin typeface="+mj-lt"/>
                <a:cs typeface="Arial"/>
              </a:rPr>
              <a:t>we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generally compute a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weight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to each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  which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signifies the importance of the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word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in the document and corpus.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This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method is a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widely 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used technique in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Information Retrieval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and </a:t>
            </a:r>
            <a:r>
              <a:rPr sz="1600" spc="-10" dirty="0">
                <a:solidFill>
                  <a:srgbClr val="0D3A45"/>
                </a:solidFill>
                <a:latin typeface="+mj-lt"/>
                <a:cs typeface="Arial"/>
              </a:rPr>
              <a:t>Text</a:t>
            </a:r>
            <a:r>
              <a:rPr sz="1600" spc="-15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Mining.</a:t>
            </a:r>
            <a:endParaRPr sz="1600" dirty="0">
              <a:latin typeface="+mj-lt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Min-max</a:t>
            </a:r>
            <a:r>
              <a:rPr sz="16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Scaling</a:t>
            </a:r>
            <a:r>
              <a:rPr b="1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:</a:t>
            </a:r>
            <a:r>
              <a:rPr b="1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For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each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value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in a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feature, MinMaxScaler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subtracts the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minimum value</a:t>
            </a:r>
            <a:r>
              <a:rPr sz="1600" spc="-8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in</a:t>
            </a:r>
            <a:r>
              <a:rPr lang="en-IN" sz="1600" dirty="0"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the</a:t>
            </a:r>
            <a:r>
              <a:rPr sz="1600" spc="-2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feature</a:t>
            </a:r>
            <a:r>
              <a:rPr sz="1600" spc="-6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and</a:t>
            </a:r>
            <a:r>
              <a:rPr sz="1600" spc="-1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then</a:t>
            </a:r>
            <a:r>
              <a:rPr sz="1600" spc="-3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divides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 by</a:t>
            </a:r>
            <a:r>
              <a:rPr sz="1600" spc="-1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the</a:t>
            </a:r>
            <a:r>
              <a:rPr sz="1600" spc="-2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range.</a:t>
            </a:r>
            <a:r>
              <a:rPr sz="1600" spc="-3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It</a:t>
            </a:r>
            <a:r>
              <a:rPr sz="1600" spc="-1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+mj-lt"/>
                <a:cs typeface="Arial"/>
              </a:rPr>
              <a:t>preserves</a:t>
            </a:r>
            <a:r>
              <a:rPr sz="1600" spc="-3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shape</a:t>
            </a:r>
            <a:r>
              <a:rPr sz="1600" spc="-3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of</a:t>
            </a:r>
            <a:r>
              <a:rPr sz="1600" spc="-1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original</a:t>
            </a:r>
            <a:r>
              <a:rPr sz="1600" spc="-3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0D3A45"/>
                </a:solidFill>
                <a:latin typeface="+mj-lt"/>
                <a:cs typeface="Arial"/>
              </a:rPr>
              <a:t>distribution.</a:t>
            </a:r>
            <a:endParaRPr sz="160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10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7" name="Picture 6" descr="Netflix GIF - Netflix - Discover &amp; Share GIFs">
            <a:extLst>
              <a:ext uri="{FF2B5EF4-FFF2-40B4-BE49-F238E27FC236}">
                <a16:creationId xmlns:a16="http://schemas.microsoft.com/office/drawing/2014/main" id="{A265D929-0655-AD12-64AF-AE277EE9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AA2F845-E96B-250C-5D94-18B674B7B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683" y="1361908"/>
            <a:ext cx="7153250" cy="50462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Topic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32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Modelling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32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(LDA and LSA)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204A1A6-7001-C47E-67B0-8AFE640A8659}"/>
              </a:ext>
            </a:extLst>
          </p:cNvPr>
          <p:cNvSpPr txBox="1"/>
          <p:nvPr/>
        </p:nvSpPr>
        <p:spPr>
          <a:xfrm>
            <a:off x="1001553" y="2251143"/>
            <a:ext cx="10630814" cy="2851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D3A45"/>
                </a:solidFill>
                <a:latin typeface="+mj-lt"/>
                <a:cs typeface="Arial"/>
              </a:rPr>
              <a:t>Latent Semantic </a:t>
            </a:r>
            <a:r>
              <a:rPr sz="2000" b="1" spc="-10" dirty="0">
                <a:solidFill>
                  <a:srgbClr val="0D3A45"/>
                </a:solidFill>
                <a:latin typeface="+mj-lt"/>
                <a:cs typeface="Arial"/>
              </a:rPr>
              <a:t>Analysis</a:t>
            </a:r>
            <a:r>
              <a:rPr sz="2000" spc="-10" dirty="0">
                <a:solidFill>
                  <a:srgbClr val="0D3A45"/>
                </a:solidFill>
                <a:latin typeface="+mj-lt"/>
                <a:cs typeface="Arial"/>
              </a:rPr>
              <a:t>(LSA)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is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used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to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find the </a:t>
            </a:r>
            <a:r>
              <a:rPr sz="2000" spc="-10" dirty="0">
                <a:solidFill>
                  <a:srgbClr val="0D3A45"/>
                </a:solidFill>
                <a:latin typeface="+mj-lt"/>
                <a:cs typeface="Arial"/>
              </a:rPr>
              <a:t>hidden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topics  represented by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document or text.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This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hidden topics then are used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for 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clustering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similar documents together. LSA is an unsupervised algorithm  </a:t>
            </a:r>
            <a:r>
              <a:rPr sz="2000" spc="-10" dirty="0">
                <a:solidFill>
                  <a:srgbClr val="0D3A45"/>
                </a:solidFill>
                <a:latin typeface="+mj-lt"/>
                <a:cs typeface="Arial"/>
              </a:rPr>
              <a:t>and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hence </a:t>
            </a:r>
            <a:r>
              <a:rPr sz="2000" spc="-25" dirty="0">
                <a:solidFill>
                  <a:srgbClr val="0D3A45"/>
                </a:solidFill>
                <a:latin typeface="+mj-lt"/>
                <a:cs typeface="Arial"/>
              </a:rPr>
              <a:t>we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don't know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actual topic of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the</a:t>
            </a:r>
            <a:r>
              <a:rPr sz="2000" spc="9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document.</a:t>
            </a:r>
            <a:endParaRPr sz="2000" dirty="0">
              <a:latin typeface="+mj-lt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●</a:t>
            </a:r>
            <a:r>
              <a:rPr lang="en-IN" sz="2000" dirty="0">
                <a:solidFill>
                  <a:srgbClr val="0D3A45"/>
                </a:solidFill>
                <a:latin typeface="+mj-lt"/>
                <a:cs typeface="Arial"/>
              </a:rPr>
              <a:t>   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In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natural language processing,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2000" b="1" spc="-5" dirty="0">
                <a:solidFill>
                  <a:srgbClr val="0D3A45"/>
                </a:solidFill>
                <a:latin typeface="+mj-lt"/>
                <a:cs typeface="Arial"/>
              </a:rPr>
              <a:t>Latent Dirichlet Allocatio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n (LDA) is a </a:t>
            </a:r>
            <a:endParaRPr lang="en-IN" sz="2000" spc="-5" dirty="0">
              <a:solidFill>
                <a:srgbClr val="0D3A45"/>
              </a:solidFill>
              <a:latin typeface="+mj-lt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z="2000" spc="-5" dirty="0">
                <a:solidFill>
                  <a:srgbClr val="0D3A45"/>
                </a:solidFill>
                <a:latin typeface="+mj-lt"/>
                <a:cs typeface="Arial"/>
              </a:rPr>
              <a:t>      </a:t>
            </a:r>
            <a:r>
              <a:rPr sz="2000" spc="-10" dirty="0">
                <a:solidFill>
                  <a:srgbClr val="0D3A45"/>
                </a:solidFill>
                <a:latin typeface="+mj-lt"/>
                <a:cs typeface="Arial"/>
              </a:rPr>
              <a:t>generative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statistical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model that </a:t>
            </a:r>
            <a:r>
              <a:rPr sz="2000" spc="5" dirty="0">
                <a:solidFill>
                  <a:srgbClr val="0D3A45"/>
                </a:solidFill>
                <a:latin typeface="+mj-lt"/>
                <a:cs typeface="Arial"/>
              </a:rPr>
              <a:t>allows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sets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of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observations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to be 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explained</a:t>
            </a:r>
            <a:endParaRPr lang="en-IN" sz="2000" spc="-5" dirty="0">
              <a:solidFill>
                <a:srgbClr val="0D3A45"/>
              </a:solidFill>
              <a:latin typeface="+mj-lt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z="2000" spc="-5" dirty="0">
                <a:solidFill>
                  <a:srgbClr val="0D3A45"/>
                </a:solidFill>
                <a:latin typeface="+mj-lt"/>
                <a:cs typeface="Arial"/>
              </a:rPr>
              <a:t>   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lang="en-IN" sz="2000" spc="-5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by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unobserved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groups that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explain </a:t>
            </a:r>
            <a:r>
              <a:rPr sz="2000" spc="10" dirty="0">
                <a:solidFill>
                  <a:srgbClr val="0D3A45"/>
                </a:solidFill>
                <a:latin typeface="+mj-lt"/>
                <a:cs typeface="Arial"/>
              </a:rPr>
              <a:t>why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some parts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of the  data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are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similar.</a:t>
            </a:r>
            <a:endParaRPr sz="200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69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8" name="Picture 7" descr="Netflix GIF - Netflix - Discover &amp; Share GIFs">
            <a:extLst>
              <a:ext uri="{FF2B5EF4-FFF2-40B4-BE49-F238E27FC236}">
                <a16:creationId xmlns:a16="http://schemas.microsoft.com/office/drawing/2014/main" id="{547EFB0F-7BA3-E2E1-BC20-56881ED0F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16DD08-8243-6E1C-DF4B-B0F2315F8ACD}"/>
              </a:ext>
            </a:extLst>
          </p:cNvPr>
          <p:cNvSpPr txBox="1"/>
          <p:nvPr/>
        </p:nvSpPr>
        <p:spPr>
          <a:xfrm flipH="1">
            <a:off x="10299273" y="6286368"/>
            <a:ext cx="160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Continue …..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012D35F-30C3-E690-30F4-394C8BBF56D3}"/>
              </a:ext>
            </a:extLst>
          </p:cNvPr>
          <p:cNvSpPr txBox="1">
            <a:spLocks/>
          </p:cNvSpPr>
          <p:nvPr/>
        </p:nvSpPr>
        <p:spPr>
          <a:xfrm>
            <a:off x="991992" y="1236038"/>
            <a:ext cx="5760164" cy="50462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065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2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Topic</a:t>
            </a:r>
            <a:r>
              <a:rPr lang="en-IN" sz="2800" spc="-5" dirty="0">
                <a:latin typeface="Arial"/>
                <a:cs typeface="Arial"/>
              </a:rPr>
              <a:t> </a:t>
            </a:r>
            <a:r>
              <a:rPr lang="en-IN" sz="32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Modelling</a:t>
            </a:r>
            <a:r>
              <a:rPr lang="en-IN" sz="2800" spc="-5" dirty="0">
                <a:latin typeface="Arial"/>
                <a:cs typeface="Arial"/>
              </a:rPr>
              <a:t> (</a:t>
            </a:r>
            <a:r>
              <a:rPr lang="en-IN" sz="32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LDA</a:t>
            </a:r>
            <a:r>
              <a:rPr lang="en-IN" sz="2800" spc="-5" dirty="0">
                <a:latin typeface="Arial"/>
                <a:cs typeface="Arial"/>
              </a:rPr>
              <a:t> </a:t>
            </a:r>
            <a:r>
              <a:rPr lang="en-IN" sz="32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IN" sz="2800" spc="40" dirty="0">
                <a:latin typeface="Arial"/>
                <a:cs typeface="Arial"/>
              </a:rPr>
              <a:t> </a:t>
            </a:r>
            <a:r>
              <a:rPr lang="en-IN" sz="32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LSA</a:t>
            </a:r>
            <a:r>
              <a:rPr lang="en-IN" sz="2800" spc="-5" dirty="0">
                <a:latin typeface="Arial"/>
                <a:cs typeface="Arial"/>
              </a:rPr>
              <a:t>)</a:t>
            </a: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9C328-5816-A1E1-2F9F-85AA9B954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08" y="1816289"/>
            <a:ext cx="7792387" cy="4574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53E9F-F02C-333F-CA80-1522A28DE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9927" y="1386585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DA11F1-2CE4-26A3-F306-BB6A8371C9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5534" y="3734650"/>
            <a:ext cx="3484223" cy="21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4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8" name="Picture 7" descr="Netflix GIF - Netflix - Discover &amp; Share GIFs">
            <a:extLst>
              <a:ext uri="{FF2B5EF4-FFF2-40B4-BE49-F238E27FC236}">
                <a16:creationId xmlns:a16="http://schemas.microsoft.com/office/drawing/2014/main" id="{D629E476-E7F8-A320-3101-B13DC646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70417C-00BB-EAC1-FAB4-9325E8B3FA09}"/>
              </a:ext>
            </a:extLst>
          </p:cNvPr>
          <p:cNvSpPr txBox="1"/>
          <p:nvPr/>
        </p:nvSpPr>
        <p:spPr>
          <a:xfrm>
            <a:off x="1110046" y="1427202"/>
            <a:ext cx="5695488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6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Word</a:t>
            </a:r>
            <a:r>
              <a:rPr lang="en-US" sz="2800" b="1" i="0" dirty="0">
                <a:solidFill>
                  <a:srgbClr val="DA0000"/>
                </a:solidFill>
                <a:effectLst/>
              </a:rPr>
              <a:t> </a:t>
            </a:r>
            <a:r>
              <a:rPr lang="en-US" sz="26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Cloud</a:t>
            </a:r>
            <a:r>
              <a:rPr lang="en-US" sz="2800" b="1" i="0" dirty="0">
                <a:solidFill>
                  <a:srgbClr val="DA0000"/>
                </a:solidFill>
                <a:effectLst/>
              </a:rPr>
              <a:t> </a:t>
            </a:r>
            <a:r>
              <a:rPr lang="en-US" sz="26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</a:t>
            </a:r>
            <a:r>
              <a:rPr lang="en-US" sz="2800" b="1" i="0" dirty="0">
                <a:solidFill>
                  <a:srgbClr val="DA0000"/>
                </a:solidFill>
                <a:effectLst/>
              </a:rPr>
              <a:t> </a:t>
            </a:r>
            <a:r>
              <a:rPr lang="en-US" sz="26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Countries</a:t>
            </a:r>
            <a:r>
              <a:rPr lang="en-US" sz="2800" b="1" i="0" dirty="0">
                <a:solidFill>
                  <a:srgbClr val="DA0000"/>
                </a:solidFill>
                <a:effectLst/>
              </a:rPr>
              <a:t> </a:t>
            </a:r>
            <a:r>
              <a:rPr lang="en-US" sz="26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and</a:t>
            </a:r>
            <a:r>
              <a:rPr lang="en-US" sz="2800" b="1" i="0" dirty="0">
                <a:solidFill>
                  <a:srgbClr val="DA0000"/>
                </a:solidFill>
                <a:effectLst/>
              </a:rPr>
              <a:t> </a:t>
            </a:r>
            <a:r>
              <a:rPr lang="en-US" sz="2600" b="1" spc="-5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Cast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FB2B61-0C82-0BC2-4950-A091D588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442446"/>
            <a:ext cx="5695488" cy="34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044AA-9939-34C9-17CA-F550FAB2120A}"/>
              </a:ext>
            </a:extLst>
          </p:cNvPr>
          <p:cNvSpPr txBox="1"/>
          <p:nvPr/>
        </p:nvSpPr>
        <p:spPr>
          <a:xfrm>
            <a:off x="2281390" y="6000750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144DDDC-1AD8-85B7-6633-A831BDB87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525" y="2442445"/>
            <a:ext cx="4885665" cy="34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13EA28-976D-1D3B-98DA-DB5478BE99DF}"/>
              </a:ext>
            </a:extLst>
          </p:cNvPr>
          <p:cNvSpPr txBox="1"/>
          <p:nvPr/>
        </p:nvSpPr>
        <p:spPr>
          <a:xfrm>
            <a:off x="8440711" y="60007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831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pic>
        <p:nvPicPr>
          <p:cNvPr id="4" name="Picture 2" descr="Netflix GIF - Netflix - Discover &amp; Share GIFs">
            <a:extLst>
              <a:ext uri="{FF2B5EF4-FFF2-40B4-BE49-F238E27FC236}">
                <a16:creationId xmlns:a16="http://schemas.microsoft.com/office/drawing/2014/main" id="{EE2C04FC-072D-244C-6D13-E97198FB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71" y="99365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3856965-0284-8F81-BA1E-0D3355522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7108" y="1037161"/>
            <a:ext cx="3481882" cy="456022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 anchor="b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200" b="1" dirty="0">
                <a:latin typeface="Cambria" panose="02040503050406030204" pitchFamily="18" charset="0"/>
                <a:ea typeface="Cambria" panose="02040503050406030204" pitchFamily="18" charset="0"/>
              </a:rPr>
              <a:t>Content</a:t>
            </a:r>
            <a:r>
              <a:rPr lang="en-IN" sz="3200" dirty="0"/>
              <a:t>:</a:t>
            </a:r>
            <a:endParaRPr lang="en-IN" sz="32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4DDC391-29D7-9336-295D-DF8B159A6926}"/>
              </a:ext>
            </a:extLst>
          </p:cNvPr>
          <p:cNvSpPr txBox="1"/>
          <p:nvPr/>
        </p:nvSpPr>
        <p:spPr>
          <a:xfrm>
            <a:off x="873903" y="1639566"/>
            <a:ext cx="35482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5E570-B809-5DF6-A748-9CF5B7AB6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0" y="1276350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5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B82F5-17FE-0C52-3D10-70AFC798B20F}"/>
              </a:ext>
            </a:extLst>
          </p:cNvPr>
          <p:cNvSpPr txBox="1"/>
          <p:nvPr/>
        </p:nvSpPr>
        <p:spPr>
          <a:xfrm>
            <a:off x="3763305" y="376565"/>
            <a:ext cx="3282072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/>
            <a:r>
              <a:rPr lang="en-IN" sz="2800" b="1" dirty="0">
                <a:ea typeface="+mj-ea"/>
                <a:cs typeface="+mj-cs"/>
              </a:rPr>
              <a:t>Correlation</a:t>
            </a:r>
            <a:r>
              <a:rPr lang="en-IN" sz="1800" b="1" i="0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dirty="0">
                <a:ea typeface="+mj-ea"/>
                <a:cs typeface="+mj-cs"/>
              </a:rPr>
              <a:t>Heatmap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77E1D2-6D7A-0006-41D1-E27A8401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7" y="1133923"/>
            <a:ext cx="10672996" cy="545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220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49DF1C-3561-7330-4A0B-92FD6B2A75E8}"/>
              </a:ext>
            </a:extLst>
          </p:cNvPr>
          <p:cNvSpPr txBox="1"/>
          <p:nvPr/>
        </p:nvSpPr>
        <p:spPr>
          <a:xfrm>
            <a:off x="3676338" y="191899"/>
            <a:ext cx="3683833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dirty="0">
                <a:ea typeface="+mj-ea"/>
                <a:cs typeface="+mj-cs"/>
              </a:rPr>
              <a:t>Model</a:t>
            </a:r>
            <a:r>
              <a:rPr lang="en-IN" sz="18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lang="en-IN" sz="2800" b="1" dirty="0">
                <a:ea typeface="+mj-ea"/>
                <a:cs typeface="+mj-cs"/>
              </a:rPr>
              <a:t>Implementation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D00529A-30A6-8D10-077C-89B928051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6" y="1673471"/>
            <a:ext cx="5216578" cy="38319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3464EBE0-A20E-15F7-4737-06EE36FB0562}"/>
              </a:ext>
            </a:extLst>
          </p:cNvPr>
          <p:cNvSpPr txBox="1"/>
          <p:nvPr/>
        </p:nvSpPr>
        <p:spPr>
          <a:xfrm>
            <a:off x="445770" y="116818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86544-BD77-050C-808E-F3B30231371D}"/>
              </a:ext>
            </a:extLst>
          </p:cNvPr>
          <p:cNvSpPr txBox="1"/>
          <p:nvPr/>
        </p:nvSpPr>
        <p:spPr>
          <a:xfrm>
            <a:off x="1110046" y="5631418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DC42C-BEBC-1B09-89D6-C16A98E3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092" y="1571425"/>
            <a:ext cx="6410322" cy="40599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912C9-BB9E-6953-590F-23FE1624D08A}"/>
              </a:ext>
            </a:extLst>
          </p:cNvPr>
          <p:cNvSpPr txBox="1"/>
          <p:nvPr/>
        </p:nvSpPr>
        <p:spPr>
          <a:xfrm>
            <a:off x="5898334" y="960209"/>
            <a:ext cx="4035606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Agglomerative</a:t>
            </a:r>
            <a:r>
              <a:rPr lang="en-IN"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8704A-2BE4-43FA-7192-3C50D3E4A117}"/>
              </a:ext>
            </a:extLst>
          </p:cNvPr>
          <p:cNvSpPr txBox="1"/>
          <p:nvPr/>
        </p:nvSpPr>
        <p:spPr>
          <a:xfrm>
            <a:off x="6096000" y="5926493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0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49DF1C-3561-7330-4A0B-92FD6B2A75E8}"/>
              </a:ext>
            </a:extLst>
          </p:cNvPr>
          <p:cNvSpPr txBox="1"/>
          <p:nvPr/>
        </p:nvSpPr>
        <p:spPr>
          <a:xfrm>
            <a:off x="3676338" y="191899"/>
            <a:ext cx="3683833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dirty="0">
                <a:ea typeface="+mj-ea"/>
                <a:cs typeface="+mj-cs"/>
              </a:rPr>
              <a:t>Model</a:t>
            </a:r>
            <a:r>
              <a:rPr lang="en-IN" sz="18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lang="en-IN" sz="2800" b="1" dirty="0">
                <a:ea typeface="+mj-ea"/>
                <a:cs typeface="+mj-cs"/>
              </a:rPr>
              <a:t>Implementation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92240443-6B70-9AC6-11A7-C38E78E6F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" y="1511207"/>
            <a:ext cx="5744586" cy="26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6A7CAE-9CE1-E08B-756D-FBF1DA99E945}"/>
              </a:ext>
            </a:extLst>
          </p:cNvPr>
          <p:cNvSpPr txBox="1"/>
          <p:nvPr/>
        </p:nvSpPr>
        <p:spPr>
          <a:xfrm>
            <a:off x="961265" y="1141875"/>
            <a:ext cx="273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2F99A5AD-6BDC-9896-9C44-4B8BA41D8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" y="4387031"/>
            <a:ext cx="5631892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AE0273B-E9D8-E8DA-E616-8E9A3420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194" y="983961"/>
            <a:ext cx="6279657" cy="29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AF99EB94-0261-A9E8-0432-F765826C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194" y="4035391"/>
            <a:ext cx="6279657" cy="26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5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49DF1C-3561-7330-4A0B-92FD6B2A75E8}"/>
              </a:ext>
            </a:extLst>
          </p:cNvPr>
          <p:cNvSpPr txBox="1"/>
          <p:nvPr/>
        </p:nvSpPr>
        <p:spPr>
          <a:xfrm>
            <a:off x="3676338" y="191899"/>
            <a:ext cx="3683833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dirty="0">
                <a:ea typeface="+mj-ea"/>
                <a:cs typeface="+mj-cs"/>
              </a:rPr>
              <a:t>Model</a:t>
            </a:r>
            <a:r>
              <a:rPr lang="en-IN" sz="18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lang="en-IN" sz="2800" b="1" dirty="0">
                <a:ea typeface="+mj-ea"/>
                <a:cs typeface="+mj-cs"/>
              </a:rPr>
              <a:t>Implementation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A7CAE-9CE1-E08B-756D-FBF1DA99E945}"/>
              </a:ext>
            </a:extLst>
          </p:cNvPr>
          <p:cNvSpPr txBox="1"/>
          <p:nvPr/>
        </p:nvSpPr>
        <p:spPr>
          <a:xfrm>
            <a:off x="961265" y="1141875"/>
            <a:ext cx="273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F441A89-2302-F7C9-D9CB-70156578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57" y="983962"/>
            <a:ext cx="7940103" cy="445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3901E-F035-F6B5-9736-AFBAC08DA51F}"/>
              </a:ext>
            </a:extLst>
          </p:cNvPr>
          <p:cNvSpPr txBox="1"/>
          <p:nvPr/>
        </p:nvSpPr>
        <p:spPr>
          <a:xfrm>
            <a:off x="323224" y="1766468"/>
            <a:ext cx="3683833" cy="3747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= 2 The average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silhouette_score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= 3 The average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silhouette_score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= 4 The average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silhouette_score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= 5 The average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silhouette_score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= 6 The average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silhouette_score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is : 0.4504666294372765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961EA-E3BB-4C3E-7A69-B4D70FEDF470}"/>
              </a:ext>
            </a:extLst>
          </p:cNvPr>
          <p:cNvSpPr txBox="1"/>
          <p:nvPr/>
        </p:nvSpPr>
        <p:spPr>
          <a:xfrm>
            <a:off x="2326307" y="5513904"/>
            <a:ext cx="9498782" cy="1229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7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7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n_clusters</a:t>
            </a:r>
            <a:r>
              <a:rPr lang="en-US" sz="17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7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The value of 4 and 5 for </a:t>
            </a:r>
            <a:r>
              <a:rPr lang="en-US" sz="17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n_clusters</a:t>
            </a:r>
            <a:r>
              <a:rPr lang="en-US" sz="1700" b="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</p:spTree>
    <p:extLst>
      <p:ext uri="{BB962C8B-B14F-4D97-AF65-F5344CB8AC3E}">
        <p14:creationId xmlns:p14="http://schemas.microsoft.com/office/powerpoint/2010/main" val="77054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198F8842-742E-D022-32E4-077D671048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5435" y="201196"/>
            <a:ext cx="2047850" cy="50462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2800" b="1" dirty="0">
                <a:latin typeface="+mn-lt"/>
              </a:rPr>
              <a:t>Means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32FA7F9-10F2-21B5-5D48-64BA926302AE}"/>
              </a:ext>
            </a:extLst>
          </p:cNvPr>
          <p:cNvSpPr txBox="1"/>
          <p:nvPr/>
        </p:nvSpPr>
        <p:spPr>
          <a:xfrm>
            <a:off x="2413936" y="1423102"/>
            <a:ext cx="8115934" cy="373602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000" spc="5" dirty="0">
                <a:solidFill>
                  <a:srgbClr val="0D3A45"/>
                </a:solidFill>
                <a:latin typeface="+mj-lt"/>
                <a:cs typeface="Arial"/>
              </a:rPr>
              <a:t>To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process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learning data, the K-means algorithm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in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data mining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starts </a:t>
            </a:r>
            <a:r>
              <a:rPr sz="2000" spc="-15" dirty="0">
                <a:solidFill>
                  <a:srgbClr val="0D3A45"/>
                </a:solidFill>
                <a:latin typeface="+mj-lt"/>
                <a:cs typeface="Arial"/>
              </a:rPr>
              <a:t>with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a  first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group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of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randomly selected centroids, </a:t>
            </a:r>
            <a:r>
              <a:rPr sz="2000" spc="-15" dirty="0">
                <a:solidFill>
                  <a:srgbClr val="0D3A45"/>
                </a:solidFill>
                <a:latin typeface="+mj-lt"/>
                <a:cs typeface="Arial"/>
              </a:rPr>
              <a:t>which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are used as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beginning  points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for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every cluster, and then performs iterative (repetitive) calculations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to 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optimize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positions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of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the centroids</a:t>
            </a:r>
            <a:endParaRPr sz="2000" dirty="0">
              <a:latin typeface="+mj-lt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It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halts creating and optimizing clusters </a:t>
            </a:r>
            <a:r>
              <a:rPr sz="2000" spc="-15" dirty="0">
                <a:solidFill>
                  <a:srgbClr val="0D3A45"/>
                </a:solidFill>
                <a:latin typeface="+mj-lt"/>
                <a:cs typeface="Arial"/>
              </a:rPr>
              <a:t>when</a:t>
            </a:r>
            <a:r>
              <a:rPr sz="2000" spc="9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either:</a:t>
            </a:r>
            <a:endParaRPr sz="2000" dirty="0">
              <a:latin typeface="+mj-lt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centroids have stabilized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—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there is </a:t>
            </a:r>
            <a:r>
              <a:rPr sz="2000" spc="-10" dirty="0">
                <a:solidFill>
                  <a:srgbClr val="0D3A45"/>
                </a:solidFill>
                <a:latin typeface="+mj-lt"/>
                <a:cs typeface="Arial"/>
              </a:rPr>
              <a:t>no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change in their values because  the clustering has been</a:t>
            </a:r>
            <a:r>
              <a:rPr sz="2000" spc="4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successful.</a:t>
            </a:r>
            <a:endParaRPr sz="2000" dirty="0">
              <a:latin typeface="+mj-lt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2000" spc="5" dirty="0">
                <a:solidFill>
                  <a:srgbClr val="0D3A45"/>
                </a:solidFill>
                <a:latin typeface="+mj-lt"/>
                <a:cs typeface="Arial"/>
              </a:rPr>
              <a:t>The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defined number </a:t>
            </a:r>
            <a:r>
              <a:rPr sz="2000" dirty="0">
                <a:solidFill>
                  <a:srgbClr val="0D3A45"/>
                </a:solidFill>
                <a:latin typeface="+mj-lt"/>
                <a:cs typeface="Arial"/>
              </a:rPr>
              <a:t>of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iterations has been</a:t>
            </a:r>
            <a:r>
              <a:rPr sz="2000" spc="50" dirty="0">
                <a:solidFill>
                  <a:srgbClr val="0D3A45"/>
                </a:solidFill>
                <a:latin typeface="+mj-lt"/>
                <a:cs typeface="Arial"/>
              </a:rPr>
              <a:t> </a:t>
            </a:r>
            <a:r>
              <a:rPr sz="2000" spc="-5" dirty="0">
                <a:solidFill>
                  <a:srgbClr val="0D3A45"/>
                </a:solidFill>
                <a:latin typeface="+mj-lt"/>
                <a:cs typeface="Arial"/>
              </a:rPr>
              <a:t>achieved</a:t>
            </a:r>
            <a:endParaRPr sz="200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006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5939E2-CE10-C64D-E035-719355D40BE8}"/>
              </a:ext>
            </a:extLst>
          </p:cNvPr>
          <p:cNvSpPr txBox="1"/>
          <p:nvPr/>
        </p:nvSpPr>
        <p:spPr>
          <a:xfrm>
            <a:off x="3985459" y="282730"/>
            <a:ext cx="3049249" cy="67185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ea typeface="+mj-ea"/>
                <a:cs typeface="+mj-cs"/>
              </a:rPr>
              <a:t>K-Means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dirty="0">
                <a:ea typeface="+mj-ea"/>
                <a:cs typeface="+mj-cs"/>
              </a:rPr>
              <a:t>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47F3-7754-0914-8687-840F16A091A1}"/>
              </a:ext>
            </a:extLst>
          </p:cNvPr>
          <p:cNvSpPr txBox="1"/>
          <p:nvPr/>
        </p:nvSpPr>
        <p:spPr>
          <a:xfrm>
            <a:off x="854439" y="1327440"/>
            <a:ext cx="10583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613FF-DD82-1595-1E95-4B7115FE90E7}"/>
              </a:ext>
            </a:extLst>
          </p:cNvPr>
          <p:cNvSpPr txBox="1"/>
          <p:nvPr/>
        </p:nvSpPr>
        <p:spPr>
          <a:xfrm>
            <a:off x="679553" y="2222693"/>
            <a:ext cx="1093282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</a:p>
          <a:p>
            <a:pPr marL="269875" algn="just"/>
            <a:r>
              <a:rPr lang="en-IN" sz="2400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</a:p>
          <a:p>
            <a:pPr marL="269875" algn="just"/>
            <a:r>
              <a:rPr lang="en-IN" sz="2400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IN" sz="2400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</a:p>
          <a:p>
            <a:pPr marL="269875" algn="just"/>
            <a:r>
              <a:rPr lang="en-IN" sz="2400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298397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198F8842-742E-D022-32E4-077D671048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5435" y="201196"/>
            <a:ext cx="2047850" cy="50462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2800" b="1" dirty="0">
                <a:latin typeface="+mn-lt"/>
              </a:rPr>
              <a:t>Means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3C9E8-09A5-7C85-CFB8-4622B7BED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49" y="1321940"/>
            <a:ext cx="10717966" cy="52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8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B066E502-EB26-DFF4-531E-2169FDA84845}"/>
              </a:ext>
            </a:extLst>
          </p:cNvPr>
          <p:cNvSpPr/>
          <p:nvPr/>
        </p:nvSpPr>
        <p:spPr>
          <a:xfrm>
            <a:off x="539646" y="1276350"/>
            <a:ext cx="11377534" cy="4832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67017-580B-AD45-20D6-3AD31C9E6D57}"/>
              </a:ext>
            </a:extLst>
          </p:cNvPr>
          <p:cNvSpPr txBox="1"/>
          <p:nvPr/>
        </p:nvSpPr>
        <p:spPr>
          <a:xfrm>
            <a:off x="4430262" y="250502"/>
            <a:ext cx="1555230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800" b="1" dirty="0">
                <a:ea typeface="+mj-ea"/>
                <a:cs typeface="+mj-cs"/>
              </a:rPr>
              <a:t>Clusters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80468-2396-A8A2-54C2-293A5B901517}"/>
              </a:ext>
            </a:extLst>
          </p:cNvPr>
          <p:cNvSpPr txBox="1"/>
          <p:nvPr/>
        </p:nvSpPr>
        <p:spPr>
          <a:xfrm>
            <a:off x="1262419" y="6244709"/>
            <a:ext cx="105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60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6" y="28273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32EE5A-BF69-6828-8612-DFB4060F7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4" y="1276350"/>
            <a:ext cx="11452486" cy="5331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C7F71-FB98-0052-71DC-9BE8B83804E1}"/>
              </a:ext>
            </a:extLst>
          </p:cNvPr>
          <p:cNvSpPr txBox="1"/>
          <p:nvPr/>
        </p:nvSpPr>
        <p:spPr>
          <a:xfrm>
            <a:off x="3633847" y="250502"/>
            <a:ext cx="3756304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800" b="1" dirty="0">
                <a:ea typeface="+mj-ea"/>
                <a:cs typeface="+mj-cs"/>
              </a:rPr>
              <a:t>Run</a:t>
            </a:r>
            <a:r>
              <a:rPr lang="en-IN" sz="1800" b="1" dirty="0">
                <a:solidFill>
                  <a:srgbClr val="DA0000"/>
                </a:solidFill>
                <a:effectLst/>
              </a:rPr>
              <a:t> </a:t>
            </a:r>
            <a:r>
              <a:rPr lang="en-IN" sz="2800" b="1" dirty="0">
                <a:ea typeface="+mj-ea"/>
                <a:cs typeface="+mj-cs"/>
              </a:rPr>
              <a:t>dashboard</a:t>
            </a:r>
            <a:r>
              <a:rPr lang="en-IN" sz="1800" b="1" dirty="0">
                <a:solidFill>
                  <a:srgbClr val="DA0000"/>
                </a:solidFill>
                <a:effectLst/>
              </a:rPr>
              <a:t> </a:t>
            </a:r>
            <a:r>
              <a:rPr lang="en-IN" sz="2800" b="1" dirty="0">
                <a:ea typeface="+mj-ea"/>
                <a:cs typeface="+mj-cs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33338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CF6180A1-AB04-EF2B-C005-0B397C35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55" y="112830"/>
            <a:ext cx="1485751" cy="8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B62098EA-695E-8A40-5921-D740A2CFA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9591" y="416640"/>
            <a:ext cx="2276450" cy="44307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+mn-lt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88A39-D18B-0D46-0F4C-F1D114D42DC6}"/>
              </a:ext>
            </a:extLst>
          </p:cNvPr>
          <p:cNvSpPr txBox="1"/>
          <p:nvPr/>
        </p:nvSpPr>
        <p:spPr>
          <a:xfrm>
            <a:off x="1527081" y="1052109"/>
            <a:ext cx="8458200" cy="5560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45720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45720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Most films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were released in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years 2018, 2019, and</a:t>
            </a:r>
            <a:r>
              <a:rPr lang="en-US" sz="1400" spc="-3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2020 and</a:t>
            </a:r>
            <a:r>
              <a:rPr lang="en-IN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469265" marR="252729" indent="-285750" algn="just">
              <a:lnSpc>
                <a:spcPct val="114999"/>
              </a:lnSpc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402590" algn="l"/>
                <a:tab pos="403225" algn="l"/>
              </a:tabLst>
            </a:pP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months of </a:t>
            </a:r>
            <a:r>
              <a:rPr lang="en-US" sz="1400" spc="-1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October, November,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December and January had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largest number of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films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and Tv-shows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released.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469900" indent="-2857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402590" algn="l"/>
                <a:tab pos="403225" algn="l"/>
              </a:tabLst>
            </a:pP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USA, India,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United Kingdom, Canada, and Egypt are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top five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producer</a:t>
            </a:r>
            <a:r>
              <a:rPr lang="en-US" sz="1400" spc="-5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countries.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469900" indent="-2857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For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clustering algorithm, we utilized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type, </a:t>
            </a:r>
            <a:r>
              <a:rPr lang="en-US" sz="1400" spc="-1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director,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nation, released </a:t>
            </a:r>
            <a:r>
              <a:rPr lang="en-US" sz="1400" spc="-2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year,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genre, and</a:t>
            </a:r>
            <a:r>
              <a:rPr lang="en-US" sz="1400" spc="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spc="-2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year.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marL="469900" indent="-2857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LDA and LSA has sorted much more similar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titles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in a group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of</a:t>
            </a:r>
            <a:r>
              <a:rPr lang="en-US" sz="1400" spc="8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genre.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469266" indent="-285750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Applied different clustering models </a:t>
            </a:r>
            <a:r>
              <a:rPr lang="en-IN" sz="1400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Kmeans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469900" indent="-2857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402590" algn="l"/>
                <a:tab pos="403225" algn="l"/>
              </a:tabLst>
            </a:pP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In Affinity Propagation, we had 13 clusters and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Silhouette Coefficient score of</a:t>
            </a:r>
            <a:r>
              <a:rPr lang="en-US" sz="1400" spc="-8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0.244.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469265" marR="340995" indent="-285750" algn="just">
              <a:lnSpc>
                <a:spcPct val="114999"/>
              </a:lnSpc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402590" algn="l"/>
                <a:tab pos="403225" algn="l"/>
              </a:tabLst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We</a:t>
            </a:r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in Agglomerative Clustering. There  were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four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469265" marR="5080" indent="-285750" algn="just">
              <a:lnSpc>
                <a:spcPct val="114999"/>
              </a:lnSpc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402590" algn="l"/>
                <a:tab pos="403225" algn="l"/>
              </a:tabLst>
            </a:pP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final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4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numbers of  clusters gives us good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fitting.</a:t>
            </a:r>
          </a:p>
          <a:p>
            <a:pPr marL="469266" indent="-285750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After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applying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K -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means optimal value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of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number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of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clusters is</a:t>
            </a:r>
            <a:r>
              <a:rPr lang="en-US" sz="1400" spc="1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5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469265" marR="5080" indent="-285750" algn="just">
              <a:lnSpc>
                <a:spcPct val="114999"/>
              </a:lnSpc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Silhouette score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for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 set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of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sample data points is used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to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measure how  dense and well-separated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clusters</a:t>
            </a:r>
            <a:r>
              <a:rPr lang="en-US" sz="1400" spc="6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are.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567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3856965-0284-8F81-BA1E-0D3355522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4471" y="1359038"/>
            <a:ext cx="4351054" cy="505267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3200" b="1" spc="-15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  <a:endParaRPr sz="32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Old Standard TT"/>
            </a:endParaRPr>
          </a:p>
        </p:txBody>
      </p:sp>
      <p:pic>
        <p:nvPicPr>
          <p:cNvPr id="16" name="Picture 2" descr="Netflix GIF - Netflix - Discover &amp; Share GIFs">
            <a:extLst>
              <a:ext uri="{FF2B5EF4-FFF2-40B4-BE49-F238E27FC236}">
                <a16:creationId xmlns:a16="http://schemas.microsoft.com/office/drawing/2014/main" id="{6912C06B-D006-F19B-87ED-4D475B0B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71" y="99365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10868B-5712-DFFF-AB7F-147A17688514}"/>
              </a:ext>
            </a:extLst>
          </p:cNvPr>
          <p:cNvGrpSpPr/>
          <p:nvPr/>
        </p:nvGrpSpPr>
        <p:grpSpPr>
          <a:xfrm>
            <a:off x="770865" y="1993115"/>
            <a:ext cx="11132298" cy="1547452"/>
            <a:chOff x="282578" y="929541"/>
            <a:chExt cx="8144399" cy="1736609"/>
          </a:xfrm>
        </p:grpSpPr>
        <p:grpSp>
          <p:nvGrpSpPr>
            <p:cNvPr id="5" name="object 4">
              <a:extLst>
                <a:ext uri="{FF2B5EF4-FFF2-40B4-BE49-F238E27FC236}">
                  <a16:creationId xmlns:a16="http://schemas.microsoft.com/office/drawing/2014/main" id="{DA64FA1B-E218-3F91-ADC3-F7AC161D1232}"/>
                </a:ext>
              </a:extLst>
            </p:cNvPr>
            <p:cNvGrpSpPr/>
            <p:nvPr/>
          </p:nvGrpSpPr>
          <p:grpSpPr>
            <a:xfrm>
              <a:off x="282578" y="929541"/>
              <a:ext cx="1040136" cy="1736609"/>
              <a:chOff x="282578" y="929541"/>
              <a:chExt cx="1040136" cy="1736609"/>
            </a:xfrm>
          </p:grpSpPr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AFE00330-B3D2-F741-54A3-CC44B69785CB}"/>
                  </a:ext>
                </a:extLst>
              </p:cNvPr>
              <p:cNvSpPr/>
              <p:nvPr/>
            </p:nvSpPr>
            <p:spPr>
              <a:xfrm>
                <a:off x="282578" y="929541"/>
                <a:ext cx="1040135" cy="1660457"/>
              </a:xfrm>
              <a:custGeom>
                <a:avLst/>
                <a:gdLst/>
                <a:ahLst/>
                <a:cxnLst/>
                <a:rect l="l" t="t" r="r" b="b"/>
                <a:pathLst>
                  <a:path w="767715" h="1051560">
                    <a:moveTo>
                      <a:pt x="383549" y="1051075"/>
                    </a:moveTo>
                    <a:lnTo>
                      <a:pt x="0" y="667526"/>
                    </a:lnTo>
                    <a:lnTo>
                      <a:pt x="0" y="0"/>
                    </a:lnTo>
                    <a:lnTo>
                      <a:pt x="383549" y="383549"/>
                    </a:lnTo>
                    <a:lnTo>
                      <a:pt x="767098" y="0"/>
                    </a:lnTo>
                    <a:lnTo>
                      <a:pt x="767098" y="667526"/>
                    </a:lnTo>
                    <a:lnTo>
                      <a:pt x="383549" y="105107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9CC8A1F1-EA1F-5B88-3757-2524376394E6}"/>
                  </a:ext>
                </a:extLst>
              </p:cNvPr>
              <p:cNvSpPr/>
              <p:nvPr/>
            </p:nvSpPr>
            <p:spPr>
              <a:xfrm>
                <a:off x="282579" y="929542"/>
                <a:ext cx="1040135" cy="1736608"/>
              </a:xfrm>
              <a:custGeom>
                <a:avLst/>
                <a:gdLst/>
                <a:ahLst/>
                <a:cxnLst/>
                <a:rect l="l" t="t" r="r" b="b"/>
                <a:pathLst>
                  <a:path w="767715" h="1051560">
                    <a:moveTo>
                      <a:pt x="767098" y="0"/>
                    </a:moveTo>
                    <a:lnTo>
                      <a:pt x="767098" y="667526"/>
                    </a:lnTo>
                    <a:lnTo>
                      <a:pt x="383549" y="1051075"/>
                    </a:lnTo>
                    <a:lnTo>
                      <a:pt x="0" y="667526"/>
                    </a:lnTo>
                    <a:lnTo>
                      <a:pt x="0" y="0"/>
                    </a:lnTo>
                    <a:lnTo>
                      <a:pt x="383549" y="383549"/>
                    </a:lnTo>
                    <a:lnTo>
                      <a:pt x="767098" y="0"/>
                    </a:lnTo>
                    <a:close/>
                  </a:path>
                </a:pathLst>
              </a:custGeom>
              <a:ln w="25399">
                <a:solidFill>
                  <a:srgbClr val="B8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42FC1013-F934-DC0D-B275-B760879E207D}"/>
                </a:ext>
              </a:extLst>
            </p:cNvPr>
            <p:cNvSpPr txBox="1"/>
            <p:nvPr/>
          </p:nvSpPr>
          <p:spPr>
            <a:xfrm>
              <a:off x="548380" y="1715712"/>
              <a:ext cx="662887" cy="28982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latin typeface="Arial"/>
                  <a:cs typeface="Arial"/>
                </a:rPr>
                <a:t>Netflix</a:t>
              </a:r>
              <a:r>
                <a:rPr sz="900" b="1" spc="-5" dirty="0">
                  <a:latin typeface="Arial"/>
                  <a:cs typeface="Arial"/>
                </a:rPr>
                <a:t>:</a:t>
              </a:r>
              <a:endParaRPr sz="900" dirty="0">
                <a:latin typeface="Arial"/>
                <a:cs typeface="Arial"/>
              </a:endParaRPr>
            </a:p>
          </p:txBody>
        </p:sp>
        <p:grpSp>
          <p:nvGrpSpPr>
            <p:cNvPr id="7" name="object 8">
              <a:extLst>
                <a:ext uri="{FF2B5EF4-FFF2-40B4-BE49-F238E27FC236}">
                  <a16:creationId xmlns:a16="http://schemas.microsoft.com/office/drawing/2014/main" id="{3CFF3412-6A51-70DB-87D7-CB485CA9D710}"/>
                </a:ext>
              </a:extLst>
            </p:cNvPr>
            <p:cNvGrpSpPr/>
            <p:nvPr/>
          </p:nvGrpSpPr>
          <p:grpSpPr>
            <a:xfrm>
              <a:off x="1321962" y="929542"/>
              <a:ext cx="7105015" cy="1121524"/>
              <a:chOff x="1321962" y="929542"/>
              <a:chExt cx="7105015" cy="1121524"/>
            </a:xfrm>
          </p:grpSpPr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C94FA4D7-709F-B255-5A12-CBA1A081AE48}"/>
                  </a:ext>
                </a:extLst>
              </p:cNvPr>
              <p:cNvSpPr/>
              <p:nvPr/>
            </p:nvSpPr>
            <p:spPr>
              <a:xfrm>
                <a:off x="1321962" y="929543"/>
                <a:ext cx="7105015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7105015" h="683260">
                    <a:moveTo>
                      <a:pt x="6991046" y="683076"/>
                    </a:moveTo>
                    <a:lnTo>
                      <a:pt x="0" y="683073"/>
                    </a:lnTo>
                    <a:lnTo>
                      <a:pt x="9" y="0"/>
                    </a:lnTo>
                    <a:lnTo>
                      <a:pt x="6991046" y="7"/>
                    </a:lnTo>
                    <a:lnTo>
                      <a:pt x="7035360" y="8954"/>
                    </a:lnTo>
                    <a:lnTo>
                      <a:pt x="7071549" y="33352"/>
                    </a:lnTo>
                    <a:lnTo>
                      <a:pt x="7095948" y="69539"/>
                    </a:lnTo>
                    <a:lnTo>
                      <a:pt x="7104895" y="113854"/>
                    </a:lnTo>
                    <a:lnTo>
                      <a:pt x="7104895" y="569228"/>
                    </a:lnTo>
                    <a:lnTo>
                      <a:pt x="7096227" y="612796"/>
                    </a:lnTo>
                    <a:lnTo>
                      <a:pt x="7071545" y="649731"/>
                    </a:lnTo>
                    <a:lnTo>
                      <a:pt x="7034614" y="674409"/>
                    </a:lnTo>
                    <a:lnTo>
                      <a:pt x="6991046" y="683076"/>
                    </a:lnTo>
                    <a:close/>
                  </a:path>
                </a:pathLst>
              </a:custGeom>
              <a:noFill/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" name="object 10">
                <a:extLst>
                  <a:ext uri="{FF2B5EF4-FFF2-40B4-BE49-F238E27FC236}">
                    <a16:creationId xmlns:a16="http://schemas.microsoft.com/office/drawing/2014/main" id="{22D06248-FB18-F3BB-0469-CC59FBC6EE8B}"/>
                  </a:ext>
                </a:extLst>
              </p:cNvPr>
              <p:cNvSpPr/>
              <p:nvPr/>
            </p:nvSpPr>
            <p:spPr>
              <a:xfrm>
                <a:off x="1321962" y="929542"/>
                <a:ext cx="7105015" cy="1121524"/>
              </a:xfrm>
              <a:custGeom>
                <a:avLst/>
                <a:gdLst/>
                <a:ahLst/>
                <a:cxnLst/>
                <a:rect l="l" t="t" r="r" b="b"/>
                <a:pathLst>
                  <a:path w="7105015" h="683260">
                    <a:moveTo>
                      <a:pt x="7104895" y="113854"/>
                    </a:moveTo>
                    <a:lnTo>
                      <a:pt x="7104895" y="569228"/>
                    </a:lnTo>
                    <a:lnTo>
                      <a:pt x="7102687" y="591543"/>
                    </a:lnTo>
                    <a:lnTo>
                      <a:pt x="7096226" y="612796"/>
                    </a:lnTo>
                    <a:lnTo>
                      <a:pt x="7071545" y="649731"/>
                    </a:lnTo>
                    <a:lnTo>
                      <a:pt x="7034614" y="674409"/>
                    </a:lnTo>
                    <a:lnTo>
                      <a:pt x="6991045" y="683076"/>
                    </a:lnTo>
                    <a:lnTo>
                      <a:pt x="4" y="683076"/>
                    </a:lnTo>
                    <a:lnTo>
                      <a:pt x="4" y="7"/>
                    </a:lnTo>
                    <a:lnTo>
                      <a:pt x="6991045" y="7"/>
                    </a:lnTo>
                    <a:lnTo>
                      <a:pt x="7035360" y="8954"/>
                    </a:lnTo>
                    <a:lnTo>
                      <a:pt x="7071548" y="33352"/>
                    </a:lnTo>
                    <a:lnTo>
                      <a:pt x="7095948" y="69539"/>
                    </a:lnTo>
                    <a:lnTo>
                      <a:pt x="7104895" y="113854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5399">
                <a:solidFill>
                  <a:srgbClr val="CC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1">
                <a:extLst>
                  <a:ext uri="{FF2B5EF4-FFF2-40B4-BE49-F238E27FC236}">
                    <a16:creationId xmlns:a16="http://schemas.microsoft.com/office/drawing/2014/main" id="{0CC1A218-4DAF-BB8A-88AD-BA444A7D8A01}"/>
                  </a:ext>
                </a:extLst>
              </p:cNvPr>
              <p:cNvSpPr/>
              <p:nvPr/>
            </p:nvSpPr>
            <p:spPr>
              <a:xfrm>
                <a:off x="1388770" y="1027836"/>
                <a:ext cx="689800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6898005" h="360680">
                    <a:moveTo>
                      <a:pt x="6771297" y="0"/>
                    </a:moveTo>
                    <a:lnTo>
                      <a:pt x="0" y="0"/>
                    </a:lnTo>
                    <a:lnTo>
                      <a:pt x="0" y="167640"/>
                    </a:lnTo>
                    <a:lnTo>
                      <a:pt x="6771297" y="167640"/>
                    </a:lnTo>
                    <a:lnTo>
                      <a:pt x="6771297" y="0"/>
                    </a:lnTo>
                    <a:close/>
                  </a:path>
                  <a:path w="6898005" h="360680">
                    <a:moveTo>
                      <a:pt x="6897802" y="192786"/>
                    </a:moveTo>
                    <a:lnTo>
                      <a:pt x="0" y="192786"/>
                    </a:lnTo>
                    <a:lnTo>
                      <a:pt x="0" y="360426"/>
                    </a:lnTo>
                    <a:lnTo>
                      <a:pt x="6897802" y="360426"/>
                    </a:lnTo>
                    <a:lnTo>
                      <a:pt x="6897802" y="192786"/>
                    </a:lnTo>
                    <a:close/>
                  </a:path>
                </a:pathLst>
              </a:custGeom>
              <a:noFill/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87BD153E-6D64-68A9-CC11-9C04E06C1179}"/>
                </a:ext>
              </a:extLst>
            </p:cNvPr>
            <p:cNvSpPr txBox="1"/>
            <p:nvPr/>
          </p:nvSpPr>
          <p:spPr>
            <a:xfrm>
              <a:off x="1376070" y="984393"/>
              <a:ext cx="6922134" cy="106584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14999"/>
                </a:lnSpc>
                <a:spcBef>
                  <a:spcPts val="100"/>
                </a:spcBef>
              </a:pPr>
              <a:r>
                <a:rPr spc="-5" dirty="0">
                  <a:latin typeface="+mj-lt"/>
                  <a:cs typeface="Arial"/>
                </a:rPr>
                <a:t>Netflix is </a:t>
              </a:r>
              <a:r>
                <a:rPr dirty="0">
                  <a:latin typeface="+mj-lt"/>
                  <a:cs typeface="Arial"/>
                </a:rPr>
                <a:t>a company </a:t>
              </a:r>
              <a:r>
                <a:rPr spc="-5" dirty="0">
                  <a:latin typeface="+mj-lt"/>
                  <a:cs typeface="Arial"/>
                </a:rPr>
                <a:t>that </a:t>
              </a:r>
              <a:r>
                <a:rPr dirty="0">
                  <a:latin typeface="+mj-lt"/>
                  <a:cs typeface="Arial"/>
                </a:rPr>
                <a:t>manages a </a:t>
              </a:r>
              <a:r>
                <a:rPr spc="-5" dirty="0">
                  <a:latin typeface="+mj-lt"/>
                  <a:cs typeface="Arial"/>
                </a:rPr>
                <a:t>large </a:t>
              </a:r>
              <a:r>
                <a:rPr dirty="0">
                  <a:latin typeface="+mj-lt"/>
                  <a:cs typeface="Arial"/>
                </a:rPr>
                <a:t>collection </a:t>
              </a:r>
              <a:r>
                <a:rPr spc="-5" dirty="0">
                  <a:latin typeface="+mj-lt"/>
                  <a:cs typeface="Arial"/>
                </a:rPr>
                <a:t>of TV </a:t>
              </a:r>
              <a:r>
                <a:rPr dirty="0">
                  <a:latin typeface="+mj-lt"/>
                  <a:cs typeface="Arial"/>
                </a:rPr>
                <a:t>shows </a:t>
              </a:r>
              <a:r>
                <a:rPr spc="-5" dirty="0">
                  <a:latin typeface="+mj-lt"/>
                  <a:cs typeface="Arial"/>
                </a:rPr>
                <a:t>and </a:t>
              </a:r>
              <a:r>
                <a:rPr dirty="0">
                  <a:latin typeface="+mj-lt"/>
                  <a:cs typeface="Arial"/>
                </a:rPr>
                <a:t>movies, streaming </a:t>
              </a:r>
              <a:r>
                <a:rPr spc="-5" dirty="0">
                  <a:latin typeface="+mj-lt"/>
                  <a:cs typeface="Arial"/>
                </a:rPr>
                <a:t>it anytime </a:t>
              </a:r>
              <a:r>
                <a:rPr dirty="0">
                  <a:latin typeface="+mj-lt"/>
                  <a:cs typeface="Arial"/>
                </a:rPr>
                <a:t>via </a:t>
              </a:r>
              <a:r>
                <a:rPr spc="-5" dirty="0">
                  <a:latin typeface="+mj-lt"/>
                  <a:cs typeface="Arial"/>
                </a:rPr>
                <a:t>online.  This business is profitable because users </a:t>
              </a:r>
              <a:r>
                <a:rPr dirty="0">
                  <a:latin typeface="+mj-lt"/>
                  <a:cs typeface="Arial"/>
                </a:rPr>
                <a:t>make a monthly </a:t>
              </a:r>
              <a:r>
                <a:rPr spc="-5" dirty="0">
                  <a:latin typeface="+mj-lt"/>
                  <a:cs typeface="Arial"/>
                </a:rPr>
                <a:t>payment to access the platform. </a:t>
              </a:r>
              <a:r>
                <a:rPr spc="-15" dirty="0">
                  <a:latin typeface="+mj-lt"/>
                  <a:cs typeface="Arial"/>
                </a:rPr>
                <a:t>However,</a:t>
              </a:r>
              <a:r>
                <a:rPr spc="-40" dirty="0">
                  <a:latin typeface="+mj-lt"/>
                  <a:cs typeface="Arial"/>
                </a:rPr>
                <a:t> </a:t>
              </a:r>
              <a:r>
                <a:rPr dirty="0">
                  <a:latin typeface="+mj-lt"/>
                  <a:cs typeface="Arial"/>
                </a:rPr>
                <a:t>customers</a:t>
              </a:r>
              <a:r>
                <a:rPr lang="en-IN" dirty="0">
                  <a:latin typeface="+mj-lt"/>
                  <a:cs typeface="Arial"/>
                </a:rPr>
                <a:t> </a:t>
              </a:r>
              <a:r>
                <a:rPr lang="en-US" dirty="0">
                  <a:latin typeface="+mj-lt"/>
                  <a:cs typeface="Arial"/>
                </a:rPr>
                <a:t>can cancel </a:t>
              </a:r>
              <a:r>
                <a:rPr lang="en-US" spc="-5" dirty="0">
                  <a:latin typeface="+mj-lt"/>
                  <a:cs typeface="Arial"/>
                </a:rPr>
                <a:t>their </a:t>
              </a:r>
              <a:r>
                <a:rPr lang="en-US" dirty="0">
                  <a:latin typeface="+mj-lt"/>
                  <a:cs typeface="Arial"/>
                </a:rPr>
                <a:t>subscriptions </a:t>
              </a:r>
              <a:r>
                <a:rPr lang="en-US" spc="-5" dirty="0">
                  <a:latin typeface="+mj-lt"/>
                  <a:cs typeface="Arial"/>
                </a:rPr>
                <a:t>at any</a:t>
              </a:r>
              <a:r>
                <a:rPr lang="en-US" spc="-100" dirty="0">
                  <a:latin typeface="+mj-lt"/>
                  <a:cs typeface="Arial"/>
                </a:rPr>
                <a:t> </a:t>
              </a:r>
              <a:r>
                <a:rPr lang="en-US" spc="-5" dirty="0">
                  <a:latin typeface="+mj-lt"/>
                  <a:cs typeface="Arial"/>
                </a:rPr>
                <a:t>time.</a:t>
              </a:r>
              <a:endParaRPr lang="en-US" dirty="0">
                <a:latin typeface="+mj-lt"/>
                <a:cs typeface="Arial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F4E93743-CCCC-C3E7-81DA-8439EA786B7A}"/>
                </a:ext>
              </a:extLst>
            </p:cNvPr>
            <p:cNvSpPr txBox="1"/>
            <p:nvPr/>
          </p:nvSpPr>
          <p:spPr>
            <a:xfrm>
              <a:off x="1376070" y="1395111"/>
              <a:ext cx="261620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2000" dirty="0">
                <a:latin typeface="Arial"/>
                <a:cs typeface="Arial"/>
              </a:endParaRPr>
            </a:p>
          </p:txBody>
        </p:sp>
      </p:grpSp>
      <p:grpSp>
        <p:nvGrpSpPr>
          <p:cNvPr id="3" name="object 15">
            <a:extLst>
              <a:ext uri="{FF2B5EF4-FFF2-40B4-BE49-F238E27FC236}">
                <a16:creationId xmlns:a16="http://schemas.microsoft.com/office/drawing/2014/main" id="{0C9C4ACF-6242-6831-8DA5-F935E88DADE7}"/>
              </a:ext>
            </a:extLst>
          </p:cNvPr>
          <p:cNvGrpSpPr/>
          <p:nvPr/>
        </p:nvGrpSpPr>
        <p:grpSpPr>
          <a:xfrm>
            <a:off x="696907" y="3465636"/>
            <a:ext cx="11206256" cy="1547447"/>
            <a:chOff x="555022" y="2344385"/>
            <a:chExt cx="7924257" cy="1085437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EFD2EBD-85A8-E632-712F-9966596624A0}"/>
                </a:ext>
              </a:extLst>
            </p:cNvPr>
            <p:cNvSpPr/>
            <p:nvPr/>
          </p:nvSpPr>
          <p:spPr>
            <a:xfrm>
              <a:off x="581172" y="2377718"/>
              <a:ext cx="1004612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6FC9FDE0-0647-AF9C-3277-30D817978BDE}"/>
                </a:ext>
              </a:extLst>
            </p:cNvPr>
            <p:cNvSpPr/>
            <p:nvPr/>
          </p:nvSpPr>
          <p:spPr>
            <a:xfrm>
              <a:off x="555022" y="2344385"/>
              <a:ext cx="1056912" cy="1085437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76DA90F2-DEB1-2E62-1C9A-CFD5E8F46BA9}"/>
                </a:ext>
              </a:extLst>
            </p:cNvPr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C496258E-056B-F3A5-6393-D4291613DFE6}"/>
                </a:ext>
              </a:extLst>
            </p:cNvPr>
            <p:cNvSpPr/>
            <p:nvPr/>
          </p:nvSpPr>
          <p:spPr>
            <a:xfrm>
              <a:off x="1616727" y="2355692"/>
              <a:ext cx="6862552" cy="647658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1">
            <a:extLst>
              <a:ext uri="{FF2B5EF4-FFF2-40B4-BE49-F238E27FC236}">
                <a16:creationId xmlns:a16="http://schemas.microsoft.com/office/drawing/2014/main" id="{152A3E4E-3244-4C58-ABA4-49B5B0666125}"/>
              </a:ext>
            </a:extLst>
          </p:cNvPr>
          <p:cNvSpPr txBox="1"/>
          <p:nvPr/>
        </p:nvSpPr>
        <p:spPr>
          <a:xfrm>
            <a:off x="909204" y="4198619"/>
            <a:ext cx="1129882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lang="en-IN" sz="1400" b="1" spc="-5" dirty="0">
                <a:latin typeface="Arial"/>
                <a:cs typeface="Arial"/>
              </a:rPr>
              <a:t>Methodology</a:t>
            </a:r>
            <a:r>
              <a:rPr sz="12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41FAE-B93B-510E-B04D-C68DFD82A551}"/>
              </a:ext>
            </a:extLst>
          </p:cNvPr>
          <p:cNvSpPr txBox="1"/>
          <p:nvPr/>
        </p:nvSpPr>
        <p:spPr>
          <a:xfrm>
            <a:off x="2313781" y="3589621"/>
            <a:ext cx="432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spc="-5" dirty="0">
                <a:latin typeface="+mj-lt"/>
                <a:cs typeface="Times New Roman"/>
              </a:rPr>
              <a:t>Unsupervised Machine Learning</a:t>
            </a:r>
            <a:r>
              <a:rPr lang="en-IN" sz="1800" spc="265" dirty="0">
                <a:latin typeface="+mj-lt"/>
                <a:cs typeface="Times New Roman"/>
              </a:rPr>
              <a:t> </a:t>
            </a:r>
            <a:r>
              <a:rPr lang="en-IN" sz="1800" dirty="0">
                <a:latin typeface="+mj-lt"/>
                <a:cs typeface="Times New Roman"/>
              </a:rPr>
              <a:t>(Clustering)</a:t>
            </a:r>
          </a:p>
          <a:p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8A0009-283B-A680-74C9-CC37CA00C924}"/>
              </a:ext>
            </a:extLst>
          </p:cNvPr>
          <p:cNvGrpSpPr/>
          <p:nvPr/>
        </p:nvGrpSpPr>
        <p:grpSpPr>
          <a:xfrm>
            <a:off x="696907" y="5087582"/>
            <a:ext cx="11170214" cy="1263050"/>
            <a:chOff x="554998" y="3653592"/>
            <a:chExt cx="7871979" cy="1051560"/>
          </a:xfrm>
        </p:grpSpPr>
        <p:grpSp>
          <p:nvGrpSpPr>
            <p:cNvPr id="28" name="object 22">
              <a:extLst>
                <a:ext uri="{FF2B5EF4-FFF2-40B4-BE49-F238E27FC236}">
                  <a16:creationId xmlns:a16="http://schemas.microsoft.com/office/drawing/2014/main" id="{AA59B205-0B9D-96F7-9FD3-E8282B336C14}"/>
                </a:ext>
              </a:extLst>
            </p:cNvPr>
            <p:cNvGrpSpPr/>
            <p:nvPr/>
          </p:nvGrpSpPr>
          <p:grpSpPr>
            <a:xfrm>
              <a:off x="554998" y="3653592"/>
              <a:ext cx="988504" cy="1051560"/>
              <a:chOff x="554998" y="3653592"/>
              <a:chExt cx="988504" cy="1051560"/>
            </a:xfrm>
          </p:grpSpPr>
          <p:sp>
            <p:nvSpPr>
              <p:cNvPr id="32" name="object 23">
                <a:extLst>
                  <a:ext uri="{FF2B5EF4-FFF2-40B4-BE49-F238E27FC236}">
                    <a16:creationId xmlns:a16="http://schemas.microsoft.com/office/drawing/2014/main" id="{6F2DEDD0-D932-CB27-F52E-CD53D3A58184}"/>
                  </a:ext>
                </a:extLst>
              </p:cNvPr>
              <p:cNvSpPr/>
              <p:nvPr/>
            </p:nvSpPr>
            <p:spPr>
              <a:xfrm>
                <a:off x="554998" y="3653592"/>
                <a:ext cx="988504" cy="1051560"/>
              </a:xfrm>
              <a:custGeom>
                <a:avLst/>
                <a:gdLst/>
                <a:ahLst/>
                <a:cxnLst/>
                <a:rect l="l" t="t" r="r" b="b"/>
                <a:pathLst>
                  <a:path w="767715" h="1051560">
                    <a:moveTo>
                      <a:pt x="383549" y="1051072"/>
                    </a:moveTo>
                    <a:lnTo>
                      <a:pt x="0" y="667523"/>
                    </a:lnTo>
                    <a:lnTo>
                      <a:pt x="0" y="0"/>
                    </a:lnTo>
                    <a:lnTo>
                      <a:pt x="383549" y="383549"/>
                    </a:lnTo>
                    <a:lnTo>
                      <a:pt x="767098" y="0"/>
                    </a:lnTo>
                    <a:lnTo>
                      <a:pt x="767098" y="667523"/>
                    </a:lnTo>
                    <a:lnTo>
                      <a:pt x="383549" y="1051072"/>
                    </a:lnTo>
                    <a:close/>
                  </a:path>
                </a:pathLst>
              </a:custGeom>
              <a:noFill/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" name="object 24">
                <a:extLst>
                  <a:ext uri="{FF2B5EF4-FFF2-40B4-BE49-F238E27FC236}">
                    <a16:creationId xmlns:a16="http://schemas.microsoft.com/office/drawing/2014/main" id="{91C2D206-C4D9-FEB8-CD08-DCB66C40F199}"/>
                  </a:ext>
                </a:extLst>
              </p:cNvPr>
              <p:cNvSpPr/>
              <p:nvPr/>
            </p:nvSpPr>
            <p:spPr>
              <a:xfrm>
                <a:off x="554998" y="3653592"/>
                <a:ext cx="988504" cy="1051560"/>
              </a:xfrm>
              <a:custGeom>
                <a:avLst/>
                <a:gdLst/>
                <a:ahLst/>
                <a:cxnLst/>
                <a:rect l="l" t="t" r="r" b="b"/>
                <a:pathLst>
                  <a:path w="767715" h="1051560">
                    <a:moveTo>
                      <a:pt x="767098" y="0"/>
                    </a:moveTo>
                    <a:lnTo>
                      <a:pt x="767098" y="667523"/>
                    </a:lnTo>
                    <a:lnTo>
                      <a:pt x="383549" y="1051072"/>
                    </a:lnTo>
                    <a:lnTo>
                      <a:pt x="0" y="667523"/>
                    </a:lnTo>
                    <a:lnTo>
                      <a:pt x="0" y="0"/>
                    </a:lnTo>
                    <a:lnTo>
                      <a:pt x="383549" y="383549"/>
                    </a:lnTo>
                    <a:lnTo>
                      <a:pt x="767098" y="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25399">
                <a:solidFill>
                  <a:srgbClr val="B8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grpSp>
          <p:nvGrpSpPr>
            <p:cNvPr id="29" name="object 26">
              <a:extLst>
                <a:ext uri="{FF2B5EF4-FFF2-40B4-BE49-F238E27FC236}">
                  <a16:creationId xmlns:a16="http://schemas.microsoft.com/office/drawing/2014/main" id="{D691645E-D990-BF7D-B580-6AF78B0A82F8}"/>
                </a:ext>
              </a:extLst>
            </p:cNvPr>
            <p:cNvGrpSpPr/>
            <p:nvPr/>
          </p:nvGrpSpPr>
          <p:grpSpPr>
            <a:xfrm>
              <a:off x="1321962" y="3653592"/>
              <a:ext cx="7105015" cy="683260"/>
              <a:chOff x="1321962" y="3653592"/>
              <a:chExt cx="7105015" cy="683260"/>
            </a:xfrm>
          </p:grpSpPr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2F19D20B-DC2F-8EBE-A186-D16A70FC8544}"/>
                  </a:ext>
                </a:extLst>
              </p:cNvPr>
              <p:cNvSpPr/>
              <p:nvPr/>
            </p:nvSpPr>
            <p:spPr>
              <a:xfrm>
                <a:off x="1321962" y="3653592"/>
                <a:ext cx="7105015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7105015" h="683260">
                    <a:moveTo>
                      <a:pt x="6991046" y="683073"/>
                    </a:moveTo>
                    <a:lnTo>
                      <a:pt x="0" y="683073"/>
                    </a:lnTo>
                    <a:lnTo>
                      <a:pt x="4" y="0"/>
                    </a:lnTo>
                    <a:lnTo>
                      <a:pt x="6991046" y="0"/>
                    </a:lnTo>
                    <a:lnTo>
                      <a:pt x="7035360" y="8947"/>
                    </a:lnTo>
                    <a:lnTo>
                      <a:pt x="7071549" y="33346"/>
                    </a:lnTo>
                    <a:lnTo>
                      <a:pt x="7095948" y="69535"/>
                    </a:lnTo>
                    <a:lnTo>
                      <a:pt x="7104895" y="113849"/>
                    </a:lnTo>
                    <a:lnTo>
                      <a:pt x="7104895" y="569223"/>
                    </a:lnTo>
                    <a:lnTo>
                      <a:pt x="7096227" y="612792"/>
                    </a:lnTo>
                    <a:lnTo>
                      <a:pt x="7071545" y="649723"/>
                    </a:lnTo>
                    <a:lnTo>
                      <a:pt x="7034614" y="674404"/>
                    </a:lnTo>
                    <a:lnTo>
                      <a:pt x="6991046" y="683073"/>
                    </a:lnTo>
                    <a:close/>
                  </a:path>
                </a:pathLst>
              </a:custGeom>
              <a:no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28">
                <a:extLst>
                  <a:ext uri="{FF2B5EF4-FFF2-40B4-BE49-F238E27FC236}">
                    <a16:creationId xmlns:a16="http://schemas.microsoft.com/office/drawing/2014/main" id="{058E85DE-659D-6CC5-7A65-144A3DA8E292}"/>
                  </a:ext>
                </a:extLst>
              </p:cNvPr>
              <p:cNvSpPr/>
              <p:nvPr/>
            </p:nvSpPr>
            <p:spPr>
              <a:xfrm>
                <a:off x="1543502" y="3653592"/>
                <a:ext cx="6883475" cy="683260"/>
              </a:xfrm>
              <a:custGeom>
                <a:avLst/>
                <a:gdLst/>
                <a:ahLst/>
                <a:cxnLst/>
                <a:rect l="l" t="t" r="r" b="b"/>
                <a:pathLst>
                  <a:path w="7105015" h="683260">
                    <a:moveTo>
                      <a:pt x="7104895" y="113849"/>
                    </a:moveTo>
                    <a:lnTo>
                      <a:pt x="7104895" y="569223"/>
                    </a:lnTo>
                    <a:lnTo>
                      <a:pt x="7102687" y="591540"/>
                    </a:lnTo>
                    <a:lnTo>
                      <a:pt x="7096226" y="612792"/>
                    </a:lnTo>
                    <a:lnTo>
                      <a:pt x="7071545" y="649723"/>
                    </a:lnTo>
                    <a:lnTo>
                      <a:pt x="7034614" y="674404"/>
                    </a:lnTo>
                    <a:lnTo>
                      <a:pt x="6991045" y="683073"/>
                    </a:lnTo>
                    <a:lnTo>
                      <a:pt x="4" y="683073"/>
                    </a:lnTo>
                    <a:lnTo>
                      <a:pt x="4" y="0"/>
                    </a:lnTo>
                    <a:lnTo>
                      <a:pt x="6991045" y="0"/>
                    </a:lnTo>
                    <a:lnTo>
                      <a:pt x="7035360" y="8947"/>
                    </a:lnTo>
                    <a:lnTo>
                      <a:pt x="7071548" y="33346"/>
                    </a:lnTo>
                    <a:lnTo>
                      <a:pt x="7095948" y="69535"/>
                    </a:lnTo>
                    <a:lnTo>
                      <a:pt x="7104895" y="113849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5399">
                <a:solidFill>
                  <a:srgbClr val="CC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34" name="object 25">
            <a:extLst>
              <a:ext uri="{FF2B5EF4-FFF2-40B4-BE49-F238E27FC236}">
                <a16:creationId xmlns:a16="http://schemas.microsoft.com/office/drawing/2014/main" id="{77BDD3A8-BC81-AA7D-E636-7C70BD7C674B}"/>
              </a:ext>
            </a:extLst>
          </p:cNvPr>
          <p:cNvSpPr txBox="1"/>
          <p:nvPr/>
        </p:nvSpPr>
        <p:spPr>
          <a:xfrm>
            <a:off x="969152" y="5662213"/>
            <a:ext cx="101765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5" name="object 29">
            <a:extLst>
              <a:ext uri="{FF2B5EF4-FFF2-40B4-BE49-F238E27FC236}">
                <a16:creationId xmlns:a16="http://schemas.microsoft.com/office/drawing/2014/main" id="{F3604DCE-742C-AFF4-95E8-CDA9649BBC8C}"/>
              </a:ext>
            </a:extLst>
          </p:cNvPr>
          <p:cNvSpPr txBox="1"/>
          <p:nvPr/>
        </p:nvSpPr>
        <p:spPr>
          <a:xfrm>
            <a:off x="2413941" y="5200007"/>
            <a:ext cx="2173049" cy="54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400" spc="-5" dirty="0">
                <a:latin typeface="+mj-lt"/>
                <a:ea typeface="Cambria" panose="02040503050406030204" pitchFamily="18" charset="0"/>
                <a:cs typeface="Times New Roman"/>
              </a:rPr>
              <a:t>Netflix Movies and TV</a:t>
            </a:r>
            <a:r>
              <a:rPr sz="1400" spc="-114" dirty="0">
                <a:latin typeface="+mj-lt"/>
                <a:ea typeface="Cambria" panose="02040503050406030204" pitchFamily="18" charset="0"/>
                <a:cs typeface="Times New Roman"/>
              </a:rPr>
              <a:t> </a:t>
            </a:r>
            <a:r>
              <a:rPr sz="1400" spc="-5" dirty="0">
                <a:latin typeface="+mj-lt"/>
                <a:ea typeface="Cambria" panose="02040503050406030204" pitchFamily="18" charset="0"/>
                <a:cs typeface="Times New Roman"/>
              </a:rPr>
              <a:t>Shows</a:t>
            </a:r>
            <a:endParaRPr sz="1400" dirty="0">
              <a:latin typeface="+mj-lt"/>
              <a:ea typeface="Cambria" panose="02040503050406030204" pitchFamily="18" charset="0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400" dirty="0">
                <a:latin typeface="+mj-lt"/>
                <a:ea typeface="Cambria" panose="02040503050406030204" pitchFamily="18" charset="0"/>
                <a:cs typeface="Times New Roman"/>
              </a:rPr>
              <a:t>7787 rows </a:t>
            </a:r>
            <a:r>
              <a:rPr sz="1400" spc="-5" dirty="0">
                <a:latin typeface="+mj-lt"/>
                <a:ea typeface="Cambria" panose="02040503050406030204" pitchFamily="18" charset="0"/>
                <a:cs typeface="Times New Roman"/>
              </a:rPr>
              <a:t>and </a:t>
            </a:r>
            <a:r>
              <a:rPr sz="1400" dirty="0">
                <a:latin typeface="+mj-lt"/>
                <a:ea typeface="Cambria" panose="02040503050406030204" pitchFamily="18" charset="0"/>
                <a:cs typeface="Times New Roman"/>
              </a:rPr>
              <a:t>12</a:t>
            </a:r>
            <a:r>
              <a:rPr sz="1400" spc="-40" dirty="0">
                <a:latin typeface="+mj-lt"/>
                <a:ea typeface="Cambria" panose="02040503050406030204" pitchFamily="18" charset="0"/>
                <a:cs typeface="Times New Roman"/>
              </a:rPr>
              <a:t> </a:t>
            </a:r>
            <a:r>
              <a:rPr sz="1400" spc="-5" dirty="0">
                <a:latin typeface="+mj-lt"/>
                <a:ea typeface="Cambria" panose="02040503050406030204" pitchFamily="18" charset="0"/>
                <a:cs typeface="Times New Roman"/>
              </a:rPr>
              <a:t>columns</a:t>
            </a:r>
            <a:endParaRPr sz="1400" dirty="0">
              <a:latin typeface="+mj-lt"/>
              <a:ea typeface="Cambria" panose="02040503050406030204" pitchFamily="18" charset="0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400" spc="-5" dirty="0">
                <a:latin typeface="+mj-lt"/>
                <a:ea typeface="Cambria" panose="02040503050406030204" pitchFamily="18" charset="0"/>
                <a:cs typeface="Times New Roman"/>
              </a:rPr>
              <a:t>Data </a:t>
            </a:r>
            <a:r>
              <a:rPr sz="1400" dirty="0">
                <a:latin typeface="+mj-lt"/>
                <a:ea typeface="Cambria" panose="02040503050406030204" pitchFamily="18" charset="0"/>
                <a:cs typeface="Times New Roman"/>
              </a:rPr>
              <a:t>from </a:t>
            </a:r>
            <a:r>
              <a:rPr sz="1400" spc="-5" dirty="0">
                <a:latin typeface="+mj-lt"/>
                <a:ea typeface="Cambria" panose="02040503050406030204" pitchFamily="18" charset="0"/>
                <a:cs typeface="Times New Roman"/>
              </a:rPr>
              <a:t>last</a:t>
            </a:r>
            <a:r>
              <a:rPr sz="1400" spc="-25" dirty="0">
                <a:latin typeface="+mj-lt"/>
                <a:ea typeface="Cambria" panose="02040503050406030204" pitchFamily="18" charset="0"/>
                <a:cs typeface="Times New Roman"/>
              </a:rPr>
              <a:t> </a:t>
            </a:r>
            <a:r>
              <a:rPr sz="1400" dirty="0">
                <a:latin typeface="+mj-lt"/>
                <a:ea typeface="Cambria" panose="02040503050406030204" pitchFamily="18" charset="0"/>
                <a:cs typeface="Times New Roman"/>
              </a:rPr>
              <a:t>decade</a:t>
            </a:r>
          </a:p>
        </p:txBody>
      </p:sp>
    </p:spTree>
    <p:extLst>
      <p:ext uri="{BB962C8B-B14F-4D97-AF65-F5344CB8AC3E}">
        <p14:creationId xmlns:p14="http://schemas.microsoft.com/office/powerpoint/2010/main" val="2349199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3076" name="Picture 4" descr="Download Thank You HD images for PPT, Whatsapp, Facebook ...">
            <a:extLst>
              <a:ext uri="{FF2B5EF4-FFF2-40B4-BE49-F238E27FC236}">
                <a16:creationId xmlns:a16="http://schemas.microsoft.com/office/drawing/2014/main" id="{0B1615CB-9A6B-0158-95A1-D965366F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182" y="2185621"/>
            <a:ext cx="9249635" cy="429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Netflix GIF - Netflix - Discover &amp; Share GIFs">
            <a:extLst>
              <a:ext uri="{FF2B5EF4-FFF2-40B4-BE49-F238E27FC236}">
                <a16:creationId xmlns:a16="http://schemas.microsoft.com/office/drawing/2014/main" id="{98D7EB98-9EBF-7870-0C6A-AC0D05BE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239" y="638175"/>
            <a:ext cx="5861153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6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3" name="Picture 2" descr="Netflix GIF - Netflix - Discover &amp; Share GIFs">
            <a:extLst>
              <a:ext uri="{FF2B5EF4-FFF2-40B4-BE49-F238E27FC236}">
                <a16:creationId xmlns:a16="http://schemas.microsoft.com/office/drawing/2014/main" id="{DC241073-2713-286D-6330-E45577485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71" y="99365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5B51DE87-2A85-4461-31A7-DE873EC6A8CF}"/>
              </a:ext>
            </a:extLst>
          </p:cNvPr>
          <p:cNvSpPr txBox="1">
            <a:spLocks/>
          </p:cNvSpPr>
          <p:nvPr/>
        </p:nvSpPr>
        <p:spPr>
          <a:xfrm>
            <a:off x="945227" y="1180715"/>
            <a:ext cx="3356950" cy="44307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065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</a:rPr>
              <a:t>Problem</a:t>
            </a:r>
            <a:r>
              <a:rPr lang="en-IN" sz="2800" b="1" spc="-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800" b="1" spc="-5" dirty="0">
                <a:latin typeface="Cambria" panose="02040503050406030204" pitchFamily="18" charset="0"/>
                <a:ea typeface="Cambria" panose="02040503050406030204" pitchFamily="18" charset="0"/>
              </a:rPr>
              <a:t>Statement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673FA96-B7A1-0032-2663-ECD55B2EA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54823" y="1818768"/>
            <a:ext cx="8679117" cy="50927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00000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consists of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tv </a:t>
            </a:r>
            <a:r>
              <a:rPr sz="1800" spc="-1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shows </a:t>
            </a:r>
            <a:r>
              <a:rPr sz="1800" spc="-1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movies available on Netflix as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spc="-1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2019.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</a:t>
            </a:r>
            <a:r>
              <a:rPr lang="en-IN"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collected from Flixable </a:t>
            </a:r>
            <a:r>
              <a:rPr sz="1800" spc="-1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a third-party Netflix search  engine.</a:t>
            </a:r>
            <a:endParaRPr lang="en-IN" sz="1800" spc="-5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2395" marR="126364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tabLst>
                <a:tab pos="455295" algn="l"/>
                <a:tab pos="455930" algn="l"/>
              </a:tabLst>
            </a:pPr>
            <a:endParaRPr sz="300" spc="-5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</a:t>
            </a:r>
            <a:r>
              <a:rPr sz="1800" spc="-1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2018,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they released an interesting report </a:t>
            </a:r>
            <a:r>
              <a:rPr sz="1800" spc="-1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sz="1800" spc="-1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shows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that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</a:t>
            </a:r>
            <a:r>
              <a:rPr sz="1800" spc="18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IN"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TV </a:t>
            </a:r>
            <a:r>
              <a:rPr sz="1800" spc="-1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shows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 Netflix has </a:t>
            </a:r>
            <a:r>
              <a:rPr sz="1800" spc="-1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nearly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tripled since </a:t>
            </a:r>
            <a:r>
              <a:rPr sz="1800" spc="-1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2010.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streaming service’s  number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movies has decreased by more than 2,000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titles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since 2010, </a:t>
            </a:r>
            <a:r>
              <a:rPr sz="1800" spc="-1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while 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its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sz="1800" spc="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TV </a:t>
            </a:r>
            <a:r>
              <a:rPr sz="1800" spc="-1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shows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has nearly tripled.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sz="1800" spc="-1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will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 interesting to explore </a:t>
            </a:r>
            <a:r>
              <a:rPr sz="1800" spc="-1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 other insights can be obtained </a:t>
            </a:r>
            <a:r>
              <a:rPr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the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same</a:t>
            </a:r>
            <a:r>
              <a:rPr sz="1800" spc="3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dataset.</a:t>
            </a:r>
            <a:endParaRPr lang="en-IN" sz="1800" spc="-5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1303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tabLst>
                <a:tab pos="455295" algn="l"/>
                <a:tab pos="455930" algn="l"/>
              </a:tabLst>
            </a:pPr>
            <a:endParaRPr lang="en-IN" sz="300" spc="-5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rgbClr val="21212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    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 this project, I have  required to do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8" name="Graphic 7" descr="Video camera">
            <a:extLst>
              <a:ext uri="{FF2B5EF4-FFF2-40B4-BE49-F238E27FC236}">
                <a16:creationId xmlns:a16="http://schemas.microsoft.com/office/drawing/2014/main" id="{282168AC-630F-B2A6-9910-DBD03201EA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084" y="1785203"/>
            <a:ext cx="381000" cy="381000"/>
          </a:xfrm>
          <a:prstGeom prst="rect">
            <a:avLst/>
          </a:prstGeom>
        </p:spPr>
      </p:pic>
      <p:pic>
        <p:nvPicPr>
          <p:cNvPr id="12" name="Graphic 11" descr="Video camera">
            <a:extLst>
              <a:ext uri="{FF2B5EF4-FFF2-40B4-BE49-F238E27FC236}">
                <a16:creationId xmlns:a16="http://schemas.microsoft.com/office/drawing/2014/main" id="{B1456435-9A00-C340-41E7-E3BA50A5D9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084" y="2423500"/>
            <a:ext cx="381000" cy="381000"/>
          </a:xfrm>
          <a:prstGeom prst="rect">
            <a:avLst/>
          </a:prstGeom>
        </p:spPr>
      </p:pic>
      <p:pic>
        <p:nvPicPr>
          <p:cNvPr id="20" name="Graphic 19" descr="Video camera">
            <a:extLst>
              <a:ext uri="{FF2B5EF4-FFF2-40B4-BE49-F238E27FC236}">
                <a16:creationId xmlns:a16="http://schemas.microsoft.com/office/drawing/2014/main" id="{305B90F6-CA0F-2F1D-5ACD-186ADC216E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084" y="3892977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5" name="Picture 4" descr="Netflix GIF - Netflix - Discover &amp; Share GIFs">
            <a:extLst>
              <a:ext uri="{FF2B5EF4-FFF2-40B4-BE49-F238E27FC236}">
                <a16:creationId xmlns:a16="http://schemas.microsoft.com/office/drawing/2014/main" id="{222A5600-A5E9-19D4-5251-8E78BE66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71" y="99365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D9B9C926-EF73-1B14-8A71-576840068BBD}"/>
              </a:ext>
            </a:extLst>
          </p:cNvPr>
          <p:cNvSpPr txBox="1"/>
          <p:nvPr/>
        </p:nvSpPr>
        <p:spPr>
          <a:xfrm>
            <a:off x="1013670" y="1192221"/>
            <a:ext cx="3153596" cy="478336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6990" rIns="0" bIns="0" rtlCol="0">
            <a:spAutoFit/>
          </a:bodyPr>
          <a:lstStyle/>
          <a:p>
            <a:pPr marL="12065" algn="just">
              <a:lnSpc>
                <a:spcPct val="100000"/>
              </a:lnSpc>
              <a:spcBef>
                <a:spcPts val="370"/>
              </a:spcBef>
              <a:tabLst>
                <a:tab pos="356870" algn="l"/>
              </a:tabLst>
            </a:pP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2000" spc="-50" dirty="0"/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Description</a:t>
            </a:r>
            <a:endParaRPr sz="2800" b="1" spc="-15" dirty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ADB0CF4-F399-08A9-C0D6-B083480DB545}"/>
              </a:ext>
            </a:extLst>
          </p:cNvPr>
          <p:cNvSpPr txBox="1"/>
          <p:nvPr/>
        </p:nvSpPr>
        <p:spPr>
          <a:xfrm>
            <a:off x="2316028" y="2296016"/>
            <a:ext cx="10180058" cy="25827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sz="2400" spc="-1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data was collected from </a:t>
            </a:r>
            <a:r>
              <a:rPr lang="en-US" sz="2400" spc="-1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Flixable</a:t>
            </a:r>
            <a:r>
              <a:rPr lang="en-US" sz="2400" spc="-1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sz="2400" spc="-1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sz="2400" spc="-1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sz="2400" spc="-1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sz="2400" spc="-1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sz="2400" spc="-1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3B055-9EAF-8D36-EBE9-23A2F8C1DBD3}"/>
              </a:ext>
            </a:extLst>
          </p:cNvPr>
          <p:cNvSpPr txBox="1"/>
          <p:nvPr/>
        </p:nvSpPr>
        <p:spPr>
          <a:xfrm>
            <a:off x="9158990" y="6310859"/>
            <a:ext cx="13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Continue…..</a:t>
            </a:r>
          </a:p>
        </p:txBody>
      </p:sp>
      <p:pic>
        <p:nvPicPr>
          <p:cNvPr id="15" name="Graphic 14" descr="Clapper board">
            <a:extLst>
              <a:ext uri="{FF2B5EF4-FFF2-40B4-BE49-F238E27FC236}">
                <a16:creationId xmlns:a16="http://schemas.microsoft.com/office/drawing/2014/main" id="{9FDBDED0-7A5C-1086-FBA6-F11D96315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6857" y="2331649"/>
            <a:ext cx="478336" cy="478336"/>
          </a:xfrm>
          <a:prstGeom prst="rect">
            <a:avLst/>
          </a:prstGeom>
        </p:spPr>
      </p:pic>
      <p:pic>
        <p:nvPicPr>
          <p:cNvPr id="19" name="Graphic 18" descr="Clapper board">
            <a:extLst>
              <a:ext uri="{FF2B5EF4-FFF2-40B4-BE49-F238E27FC236}">
                <a16:creationId xmlns:a16="http://schemas.microsoft.com/office/drawing/2014/main" id="{C684D500-8AA0-7B18-7681-8F9E22141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196" y="3829651"/>
            <a:ext cx="478336" cy="4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4" name="Picture 3" descr="Netflix GIF - Netflix - Discover &amp; Share GIFs">
            <a:extLst>
              <a:ext uri="{FF2B5EF4-FFF2-40B4-BE49-F238E27FC236}">
                <a16:creationId xmlns:a16="http://schemas.microsoft.com/office/drawing/2014/main" id="{15987B91-F3BC-AE7D-DA4A-2EDB1047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71" y="99365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B08B72-A4D7-D518-BFD7-9DDC33817D85}"/>
              </a:ext>
            </a:extLst>
          </p:cNvPr>
          <p:cNvSpPr txBox="1"/>
          <p:nvPr/>
        </p:nvSpPr>
        <p:spPr>
          <a:xfrm>
            <a:off x="882682" y="1462145"/>
            <a:ext cx="3134681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1800" spc="-50" dirty="0"/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ABFBF-FABC-0BE9-DA57-FB15E04DF836}"/>
              </a:ext>
            </a:extLst>
          </p:cNvPr>
          <p:cNvSpPr txBox="1"/>
          <p:nvPr/>
        </p:nvSpPr>
        <p:spPr>
          <a:xfrm>
            <a:off x="2809838" y="2100320"/>
            <a:ext cx="8369353" cy="420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lang="en-US" sz="2000" b="1" spc="-5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show_id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Unique ID for </a:t>
            </a:r>
            <a:r>
              <a:rPr lang="en-US" sz="20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every Movie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/ </a:t>
            </a:r>
            <a:r>
              <a:rPr lang="en-US" sz="2000" spc="-4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Tv</a:t>
            </a:r>
            <a:r>
              <a:rPr lang="en-US" sz="2000" spc="-5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Show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107950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type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Identiﬁer - A </a:t>
            </a:r>
            <a:r>
              <a:rPr lang="en-US" sz="20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Movie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or </a:t>
            </a:r>
            <a:r>
              <a:rPr lang="en-US" sz="2000" spc="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TV</a:t>
            </a:r>
            <a:r>
              <a:rPr lang="en-US" sz="2000" spc="-6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Show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107950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title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Title of the </a:t>
            </a:r>
            <a:r>
              <a:rPr lang="en-US" sz="20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Movie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/ </a:t>
            </a:r>
            <a:r>
              <a:rPr lang="en-US" sz="2000" spc="-4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Tv</a:t>
            </a:r>
            <a:r>
              <a:rPr lang="en-US" sz="2000" spc="-1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Show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107950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director</a:t>
            </a:r>
            <a:r>
              <a:rPr lang="en-US" sz="2000" b="1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lang="en-US" sz="20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Director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of the</a:t>
            </a:r>
            <a:r>
              <a:rPr lang="en-US" sz="2000" spc="-10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Movie</a:t>
            </a:r>
            <a:endParaRPr lang="en-US" sz="2000" b="1" spc="-5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1079500" indent="-415925" algn="just">
              <a:spcBef>
                <a:spcPts val="309"/>
              </a:spcBef>
              <a:buFont typeface="+mj-lt"/>
              <a:buAutoNum type="arabicPeriod"/>
              <a:tabLst>
                <a:tab pos="360363" algn="l"/>
                <a:tab pos="449263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cast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Actors involved in the movie / show</a:t>
            </a:r>
          </a:p>
          <a:p>
            <a:pPr marL="1079500" indent="-415925" algn="just">
              <a:spcBef>
                <a:spcPts val="305"/>
              </a:spcBef>
              <a:buFont typeface="+mj-lt"/>
              <a:buAutoNum type="arabicPeriod"/>
              <a:tabLst>
                <a:tab pos="360363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country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Country where the movie / show was produced</a:t>
            </a:r>
          </a:p>
          <a:p>
            <a:pPr marL="1079500" indent="-415925" algn="just">
              <a:spcBef>
                <a:spcPts val="305"/>
              </a:spcBef>
              <a:buFont typeface="+mj-lt"/>
              <a:buAutoNum type="arabicPeriod"/>
              <a:tabLst>
                <a:tab pos="360363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b="1" spc="-5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date</a:t>
            </a:r>
            <a:r>
              <a:rPr lang="en-US" sz="2000" b="1" spc="-5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_</a:t>
            </a:r>
            <a:r>
              <a:rPr lang="en-US" sz="2000" b="1" spc="-5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added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Date it was added on Netﬂix</a:t>
            </a:r>
          </a:p>
          <a:p>
            <a:pPr marL="1079500" indent="-415925" algn="just">
              <a:spcBef>
                <a:spcPts val="305"/>
              </a:spcBef>
              <a:buFont typeface="+mj-lt"/>
              <a:buAutoNum type="arabicPeriod"/>
              <a:tabLst>
                <a:tab pos="360363" algn="l"/>
                <a:tab pos="550863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 </a:t>
            </a:r>
            <a:r>
              <a:rPr lang="en-US" sz="2000" b="1" spc="-5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release</a:t>
            </a:r>
            <a:r>
              <a:rPr lang="en-US" sz="2000" b="1" spc="-5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_</a:t>
            </a:r>
            <a:r>
              <a:rPr lang="en-US" sz="2000" b="1" spc="-5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year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Actual Release year of the movie / show</a:t>
            </a:r>
          </a:p>
          <a:p>
            <a:pPr marL="1079500" indent="-415925" algn="just">
              <a:spcBef>
                <a:spcPts val="305"/>
              </a:spcBef>
              <a:buFont typeface="+mj-lt"/>
              <a:buAutoNum type="arabicPeriod"/>
              <a:tabLst>
                <a:tab pos="360363" algn="l"/>
                <a:tab pos="449263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rating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TV Rating of the movie / show</a:t>
            </a:r>
          </a:p>
          <a:p>
            <a:pPr marL="1079500" indent="-415925" algn="just">
              <a:spcBef>
                <a:spcPts val="305"/>
              </a:spcBef>
              <a:buFont typeface="+mj-lt"/>
              <a:buAutoNum type="arabicPeriod"/>
              <a:tabLst>
                <a:tab pos="360363" algn="l"/>
                <a:tab pos="449263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duration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Total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Duration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-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in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minutes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or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number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of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seasons</a:t>
            </a:r>
          </a:p>
          <a:p>
            <a:pPr marL="1079500" indent="-415925" algn="just">
              <a:spcBef>
                <a:spcPts val="305"/>
              </a:spcBef>
              <a:buFont typeface="+mj-lt"/>
              <a:buAutoNum type="arabicPeriod"/>
              <a:tabLst>
                <a:tab pos="360363" algn="l"/>
                <a:tab pos="449263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 </a:t>
            </a:r>
            <a:r>
              <a:rPr lang="en-US" sz="2000" b="1" spc="-5" dirty="0" err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listed</a:t>
            </a:r>
            <a:r>
              <a:rPr lang="en-US" sz="2000" b="1" spc="-5" dirty="0" err="1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_in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Genre</a:t>
            </a:r>
          </a:p>
          <a:p>
            <a:pPr marL="1079500" indent="-415925" algn="just">
              <a:spcBef>
                <a:spcPts val="305"/>
              </a:spcBef>
              <a:buFont typeface="+mj-lt"/>
              <a:buAutoNum type="arabicPeriod"/>
              <a:tabLst>
                <a:tab pos="551180" algn="l"/>
                <a:tab pos="551815" algn="l"/>
              </a:tabLst>
            </a:pP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 description</a:t>
            </a:r>
            <a:r>
              <a:rPr lang="en-US" sz="2000" b="1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lang="en-US" sz="2000" spc="-5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The Summary description</a:t>
            </a:r>
          </a:p>
        </p:txBody>
      </p:sp>
    </p:spTree>
    <p:extLst>
      <p:ext uri="{BB962C8B-B14F-4D97-AF65-F5344CB8AC3E}">
        <p14:creationId xmlns:p14="http://schemas.microsoft.com/office/powerpoint/2010/main" val="290451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pic>
        <p:nvPicPr>
          <p:cNvPr id="3" name="Picture 2" descr="Netflix GIF - Netflix - Discover &amp; Share GIFs">
            <a:extLst>
              <a:ext uri="{FF2B5EF4-FFF2-40B4-BE49-F238E27FC236}">
                <a16:creationId xmlns:a16="http://schemas.microsoft.com/office/drawing/2014/main" id="{A27329E4-D4CA-0123-3AF8-0A5C43820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04" y="208096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C8C45-1C0C-0756-5697-3FD720EF2031}"/>
              </a:ext>
            </a:extLst>
          </p:cNvPr>
          <p:cNvSpPr txBox="1"/>
          <p:nvPr/>
        </p:nvSpPr>
        <p:spPr>
          <a:xfrm>
            <a:off x="1076504" y="1570876"/>
            <a:ext cx="2356244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Null</a:t>
            </a:r>
            <a:r>
              <a:rPr lang="en-IN" sz="1800" b="1" dirty="0">
                <a:solidFill>
                  <a:srgbClr val="C0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968C0-395A-CA66-BCC9-640FB6BF46DC}"/>
              </a:ext>
            </a:extLst>
          </p:cNvPr>
          <p:cNvSpPr txBox="1"/>
          <p:nvPr/>
        </p:nvSpPr>
        <p:spPr>
          <a:xfrm>
            <a:off x="1765367" y="2497227"/>
            <a:ext cx="9807040" cy="267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</p:spTree>
    <p:extLst>
      <p:ext uri="{BB962C8B-B14F-4D97-AF65-F5344CB8AC3E}">
        <p14:creationId xmlns:p14="http://schemas.microsoft.com/office/powerpoint/2010/main" val="359763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6" name="Picture 5" descr="Netflix GIF - Netflix - Discover &amp; Share GIFs">
            <a:extLst>
              <a:ext uri="{FF2B5EF4-FFF2-40B4-BE49-F238E27FC236}">
                <a16:creationId xmlns:a16="http://schemas.microsoft.com/office/drawing/2014/main" id="{657B8B71-4165-436E-0132-71263D611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12604-B82E-F4F7-0BB0-6269BCD9679B}"/>
              </a:ext>
            </a:extLst>
          </p:cNvPr>
          <p:cNvSpPr txBox="1"/>
          <p:nvPr/>
        </p:nvSpPr>
        <p:spPr>
          <a:xfrm>
            <a:off x="1001553" y="1313820"/>
            <a:ext cx="4946755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26BAD-E021-5731-719E-E06B087D8DCE}"/>
              </a:ext>
            </a:extLst>
          </p:cNvPr>
          <p:cNvSpPr txBox="1"/>
          <p:nvPr/>
        </p:nvSpPr>
        <p:spPr>
          <a:xfrm>
            <a:off x="343514" y="2533693"/>
            <a:ext cx="5601037" cy="226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 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than double the quantity of TV shows.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3FC98C-D366-DBD8-AF69-BAC7BE7B1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520703"/>
            <a:ext cx="5582308" cy="4775165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944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A63AC3-0042-F135-40C2-EEC0FA35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80" y="0"/>
            <a:ext cx="4516120" cy="127635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53E62-59A5-29FC-3627-EFBFE74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65367" cy="1547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C901-499E-2800-88C6-DEE460FBAB7D}"/>
              </a:ext>
            </a:extLst>
          </p:cNvPr>
          <p:cNvSpPr txBox="1"/>
          <p:nvPr/>
        </p:nvSpPr>
        <p:spPr>
          <a:xfrm>
            <a:off x="8032652" y="268843"/>
            <a:ext cx="248998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MD MOINUDDIN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F287C-3567-A6AE-7117-3E10CFC8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0"/>
            <a:ext cx="2486025" cy="857250"/>
          </a:xfrm>
          <a:prstGeom prst="rect">
            <a:avLst/>
          </a:prstGeom>
        </p:spPr>
      </p:pic>
      <p:pic>
        <p:nvPicPr>
          <p:cNvPr id="26" name="Picture 25" descr="Netflix GIF - Netflix - Discover &amp; Share GIFs">
            <a:extLst>
              <a:ext uri="{FF2B5EF4-FFF2-40B4-BE49-F238E27FC236}">
                <a16:creationId xmlns:a16="http://schemas.microsoft.com/office/drawing/2014/main" id="{9E0A9BD0-7696-DD6F-2F1E-E7C1A6BCA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" y="202300"/>
            <a:ext cx="1765367" cy="9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AB8D9-8388-ECD0-BFC7-9EAA98F780B3}"/>
              </a:ext>
            </a:extLst>
          </p:cNvPr>
          <p:cNvSpPr txBox="1"/>
          <p:nvPr/>
        </p:nvSpPr>
        <p:spPr>
          <a:xfrm>
            <a:off x="1001553" y="1386585"/>
            <a:ext cx="4529817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</a:t>
            </a:r>
            <a:r>
              <a:rPr lang="en-IN" sz="1800" b="1" dirty="0">
                <a:solidFill>
                  <a:srgbClr val="DA0000"/>
                </a:solidFill>
              </a:rPr>
              <a:t> </a:t>
            </a:r>
            <a:r>
              <a:rPr lang="en-IN" sz="2800" b="1" spc="-15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2084E-1D7B-2E78-A7E2-6A937920A043}"/>
              </a:ext>
            </a:extLst>
          </p:cNvPr>
          <p:cNvSpPr txBox="1"/>
          <p:nvPr/>
        </p:nvSpPr>
        <p:spPr>
          <a:xfrm>
            <a:off x="87599" y="2112105"/>
            <a:ext cx="5777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3FF8E-1553-7D29-B021-5C7324BFA4ED}"/>
              </a:ext>
            </a:extLst>
          </p:cNvPr>
          <p:cNvSpPr txBox="1"/>
          <p:nvPr/>
        </p:nvSpPr>
        <p:spPr>
          <a:xfrm>
            <a:off x="173965" y="2624427"/>
            <a:ext cx="5486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5DCD7-1F22-63D1-A35C-B31CF681D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365" y="1184285"/>
            <a:ext cx="6213582" cy="5278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634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1813</Words>
  <Application>Microsoft Office PowerPoint</Application>
  <PresentationFormat>Widescreen</PresentationFormat>
  <Paragraphs>190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Montserrat</vt:lpstr>
      <vt:lpstr>Verdana</vt:lpstr>
      <vt:lpstr>Wingdings</vt:lpstr>
      <vt:lpstr>Office Theme</vt:lpstr>
      <vt:lpstr>PowerPoint Presentation</vt:lpstr>
      <vt:lpstr>Content: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Duration distribution of Movies</vt:lpstr>
      <vt:lpstr>PowerPoint Presentation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 - Means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113</cp:revision>
  <dcterms:created xsi:type="dcterms:W3CDTF">2022-11-29T15:01:46Z</dcterms:created>
  <dcterms:modified xsi:type="dcterms:W3CDTF">2022-12-02T17:43:17Z</dcterms:modified>
</cp:coreProperties>
</file>